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14" r:id="rId2"/>
    <p:sldId id="708" r:id="rId3"/>
    <p:sldId id="706" r:id="rId4"/>
    <p:sldId id="693" r:id="rId5"/>
    <p:sldId id="701" r:id="rId6"/>
    <p:sldId id="702" r:id="rId7"/>
    <p:sldId id="709" r:id="rId8"/>
    <p:sldId id="683" r:id="rId9"/>
    <p:sldId id="710" r:id="rId10"/>
    <p:sldId id="711" r:id="rId11"/>
    <p:sldId id="622" r:id="rId1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8"/>
    <a:srgbClr val="84D4FE"/>
    <a:srgbClr val="006EAB"/>
    <a:srgbClr val="AEC90A"/>
    <a:srgbClr val="FFD400"/>
    <a:srgbClr val="227547"/>
    <a:srgbClr val="BFBFBF"/>
    <a:srgbClr val="FFC000"/>
    <a:srgbClr val="5B9BD5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43" autoAdjust="0"/>
    <p:restoredTop sz="95405" autoAdjust="0"/>
  </p:normalViewPr>
  <p:slideViewPr>
    <p:cSldViewPr snapToGrid="0" snapToObjects="1">
      <p:cViewPr varScale="1">
        <p:scale>
          <a:sx n="109" d="100"/>
          <a:sy n="109" d="100"/>
        </p:scale>
        <p:origin x="12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1843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11110-7326-4C53-BE3C-A09CA1F54F83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4E731A8-667B-4F3A-86ED-76742043B3D9}">
      <dgm:prSet phldrT="[Texte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fr-FR" sz="1100" dirty="0">
              <a:solidFill>
                <a:schemeClr val="tx1"/>
              </a:solidFill>
            </a:rPr>
            <a:t>Déchets</a:t>
          </a:r>
        </a:p>
        <a:p>
          <a:pPr>
            <a:spcAft>
              <a:spcPts val="0"/>
            </a:spcAft>
          </a:pPr>
          <a:r>
            <a:rPr lang="fr-FR" sz="1100" dirty="0">
              <a:solidFill>
                <a:schemeClr val="tx1"/>
              </a:solidFill>
            </a:rPr>
            <a:t>PRPGD</a:t>
          </a:r>
        </a:p>
      </dgm:t>
    </dgm:pt>
    <dgm:pt modelId="{F62571A3-29F6-4334-BCF6-EEAD5E8DF3EF}" type="parTrans" cxnId="{73FE1497-D9E7-4780-A61B-CDA03748129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4698D50-7A4C-4F93-B179-922F882861D3}" type="sibTrans" cxnId="{73FE1497-D9E7-4780-A61B-CDA03748129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170EC04-FB23-40DF-B5A4-81B1586EA3D0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 </a:t>
          </a:r>
        </a:p>
      </dgm:t>
    </dgm:pt>
    <dgm:pt modelId="{9DD41297-3D74-4C7C-A5E2-7DE6EF2EA349}" type="sibTrans" cxnId="{4558AC4D-9B0B-4627-A237-BF5791F9D99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AD97D98-E5E0-47C0-97C6-5D6B930F22C5}" type="parTrans" cxnId="{4558AC4D-9B0B-4627-A237-BF5791F9D99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2930522-D1BF-4587-BFC2-EA09A49D1BC0}" type="pres">
      <dgm:prSet presAssocID="{B1D11110-7326-4C53-BE3C-A09CA1F54F8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48153CB-4AD4-4927-8F1F-2A8D14AF3724}" type="pres">
      <dgm:prSet presAssocID="{B1D11110-7326-4C53-BE3C-A09CA1F54F83}" presName="ellipse" presStyleLbl="trBgShp" presStyleIdx="0" presStyleCnt="1" custLinFactNeighborX="1416" custLinFactNeighborY="-377"/>
      <dgm:spPr>
        <a:gradFill flip="none" rotWithShape="0">
          <a:gsLst>
            <a:gs pos="0">
              <a:schemeClr val="bg1">
                <a:lumMod val="75000"/>
              </a:schemeClr>
            </a:gs>
            <a:gs pos="100000">
              <a:schemeClr val="bg1">
                <a:lumMod val="95000"/>
              </a:schemeClr>
            </a:gs>
          </a:gsLst>
          <a:lin ang="16200000" scaled="1"/>
          <a:tileRect/>
        </a:gradFill>
      </dgm:spPr>
    </dgm:pt>
    <dgm:pt modelId="{AFB94552-A88A-42F8-807A-6A23F20B063A}" type="pres">
      <dgm:prSet presAssocID="{B1D11110-7326-4C53-BE3C-A09CA1F54F83}" presName="arrow1" presStyleLbl="fgShp" presStyleIdx="0" presStyleCnt="1" custScaleY="147193" custLinFactNeighborX="1175" custLinFactNeighborY="7958"/>
      <dgm:spPr>
        <a:solidFill>
          <a:schemeClr val="bg1">
            <a:lumMod val="75000"/>
          </a:schemeClr>
        </a:solidFill>
        <a:ln>
          <a:solidFill>
            <a:schemeClr val="bg1"/>
          </a:solidFill>
        </a:ln>
      </dgm:spPr>
    </dgm:pt>
    <dgm:pt modelId="{491A02C0-58C2-4B83-8A50-E62983A50FA5}" type="pres">
      <dgm:prSet presAssocID="{B1D11110-7326-4C53-BE3C-A09CA1F54F8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F4B36E-6171-4DE0-893A-CE5F48C23F57}" type="pres">
      <dgm:prSet presAssocID="{E170EC04-FB23-40DF-B5A4-81B1586EA3D0}" presName="item1" presStyleLbl="node1" presStyleIdx="0" presStyleCnt="1" custScaleX="69108" custScaleY="66157" custLinFactNeighborX="27709" custLinFactNeighborY="-25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E0F914-918E-4047-8020-F8AA03ED955E}" type="pres">
      <dgm:prSet presAssocID="{B1D11110-7326-4C53-BE3C-A09CA1F54F83}" presName="funnel" presStyleLbl="trAlignAcc1" presStyleIdx="0" presStyleCnt="1"/>
      <dgm:spPr>
        <a:solidFill>
          <a:schemeClr val="bg1">
            <a:lumMod val="50000"/>
            <a:alpha val="40000"/>
          </a:schemeClr>
        </a:solidFill>
        <a:ln>
          <a:solidFill>
            <a:schemeClr val="bg1"/>
          </a:solidFill>
        </a:ln>
      </dgm:spPr>
    </dgm:pt>
  </dgm:ptLst>
  <dgm:cxnLst>
    <dgm:cxn modelId="{73FE1497-D9E7-4780-A61B-CDA03748129B}" srcId="{B1D11110-7326-4C53-BE3C-A09CA1F54F83}" destId="{14E731A8-667B-4F3A-86ED-76742043B3D9}" srcOrd="0" destOrd="0" parTransId="{F62571A3-29F6-4334-BCF6-EEAD5E8DF3EF}" sibTransId="{94698D50-7A4C-4F93-B179-922F882861D3}"/>
    <dgm:cxn modelId="{4558AC4D-9B0B-4627-A237-BF5791F9D993}" srcId="{B1D11110-7326-4C53-BE3C-A09CA1F54F83}" destId="{E170EC04-FB23-40DF-B5A4-81B1586EA3D0}" srcOrd="1" destOrd="0" parTransId="{7AD97D98-E5E0-47C0-97C6-5D6B930F22C5}" sibTransId="{9DD41297-3D74-4C7C-A5E2-7DE6EF2EA349}"/>
    <dgm:cxn modelId="{D76E9093-8DA1-4D39-BED9-31EA33075182}" type="presOf" srcId="{B1D11110-7326-4C53-BE3C-A09CA1F54F83}" destId="{F2930522-D1BF-4587-BFC2-EA09A49D1BC0}" srcOrd="0" destOrd="0" presId="urn:microsoft.com/office/officeart/2005/8/layout/funnel1"/>
    <dgm:cxn modelId="{CA3835FE-A20C-4287-8E2C-ECFA71CE59F9}" type="presOf" srcId="{E170EC04-FB23-40DF-B5A4-81B1586EA3D0}" destId="{491A02C0-58C2-4B83-8A50-E62983A50FA5}" srcOrd="0" destOrd="0" presId="urn:microsoft.com/office/officeart/2005/8/layout/funnel1"/>
    <dgm:cxn modelId="{AA57538E-EEC8-4380-A2CE-5A92B1C81401}" type="presOf" srcId="{14E731A8-667B-4F3A-86ED-76742043B3D9}" destId="{17F4B36E-6171-4DE0-893A-CE5F48C23F57}" srcOrd="0" destOrd="0" presId="urn:microsoft.com/office/officeart/2005/8/layout/funnel1"/>
    <dgm:cxn modelId="{B79950D4-93E3-436B-A7F8-FD362C93FAF6}" type="presParOf" srcId="{F2930522-D1BF-4587-BFC2-EA09A49D1BC0}" destId="{748153CB-4AD4-4927-8F1F-2A8D14AF3724}" srcOrd="0" destOrd="0" presId="urn:microsoft.com/office/officeart/2005/8/layout/funnel1"/>
    <dgm:cxn modelId="{F5122D69-BD7F-41EC-9441-71D2171704D6}" type="presParOf" srcId="{F2930522-D1BF-4587-BFC2-EA09A49D1BC0}" destId="{AFB94552-A88A-42F8-807A-6A23F20B063A}" srcOrd="1" destOrd="0" presId="urn:microsoft.com/office/officeart/2005/8/layout/funnel1"/>
    <dgm:cxn modelId="{C21130D5-1465-420F-A47D-8E6F903A55A4}" type="presParOf" srcId="{F2930522-D1BF-4587-BFC2-EA09A49D1BC0}" destId="{491A02C0-58C2-4B83-8A50-E62983A50FA5}" srcOrd="2" destOrd="0" presId="urn:microsoft.com/office/officeart/2005/8/layout/funnel1"/>
    <dgm:cxn modelId="{DC04F853-004E-4B68-B73C-87755EBEC31A}" type="presParOf" srcId="{F2930522-D1BF-4587-BFC2-EA09A49D1BC0}" destId="{17F4B36E-6171-4DE0-893A-CE5F48C23F57}" srcOrd="3" destOrd="0" presId="urn:microsoft.com/office/officeart/2005/8/layout/funnel1"/>
    <dgm:cxn modelId="{36064941-DE93-4344-9D68-4F35DE9704D7}" type="presParOf" srcId="{F2930522-D1BF-4587-BFC2-EA09A49D1BC0}" destId="{66E0F914-918E-4047-8020-F8AA03ED955E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3437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2945659" cy="498056"/>
          </a:xfrm>
          <a:prstGeom prst="rect">
            <a:avLst/>
          </a:prstGeom>
        </p:spPr>
        <p:txBody>
          <a:bodyPr vert="horz" lIns="91704" tIns="45852" rIns="91704" bIns="45852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51" y="3"/>
            <a:ext cx="2945659" cy="498056"/>
          </a:xfrm>
          <a:prstGeom prst="rect">
            <a:avLst/>
          </a:prstGeom>
        </p:spPr>
        <p:txBody>
          <a:bodyPr vert="horz" lIns="91704" tIns="45852" rIns="91704" bIns="45852" rtlCol="0"/>
          <a:lstStyle>
            <a:lvl1pPr algn="r">
              <a:defRPr sz="1200"/>
            </a:lvl1pPr>
          </a:lstStyle>
          <a:p>
            <a:fld id="{77B59E9F-ECB7-41B1-A73E-76CFF3DA6E49}" type="datetimeFigureOut">
              <a:rPr lang="fr-FR" smtClean="0"/>
              <a:pPr/>
              <a:t>13/09/2018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4" tIns="45852" rIns="91704" bIns="45852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vert="horz" lIns="91704" tIns="45852" rIns="91704" bIns="4585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8" y="9428591"/>
            <a:ext cx="2945659" cy="498055"/>
          </a:xfrm>
          <a:prstGeom prst="rect">
            <a:avLst/>
          </a:prstGeom>
        </p:spPr>
        <p:txBody>
          <a:bodyPr vert="horz" lIns="91704" tIns="45852" rIns="91704" bIns="45852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51" y="9428591"/>
            <a:ext cx="2945659" cy="498055"/>
          </a:xfrm>
          <a:prstGeom prst="rect">
            <a:avLst/>
          </a:prstGeom>
        </p:spPr>
        <p:txBody>
          <a:bodyPr vert="horz" lIns="91704" tIns="45852" rIns="91704" bIns="45852" rtlCol="0" anchor="b"/>
          <a:lstStyle>
            <a:lvl1pPr algn="r">
              <a:defRPr sz="1200"/>
            </a:lvl1pPr>
          </a:lstStyle>
          <a:p>
            <a:fld id="{2CBE768A-900D-45F4-9CD0-D95F4BB5BF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7750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1177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100" dirty="0"/>
              <a:t>Partie 1 : d’abord on commence par la carte d’identité de notre territoire avec:</a:t>
            </a:r>
          </a:p>
          <a:p>
            <a:pPr marL="171431" indent="-171431">
              <a:buFontTx/>
              <a:buChar char="-"/>
            </a:pPr>
            <a:r>
              <a:rPr lang="fr-FR" sz="1100" dirty="0"/>
              <a:t>Son </a:t>
            </a:r>
            <a:r>
              <a:rPr lang="fr-FR" sz="1100" b="1" dirty="0"/>
              <a:t>positionnement géographique </a:t>
            </a:r>
            <a:r>
              <a:rPr lang="fr-FR" sz="1100" dirty="0"/>
              <a:t>au cœur de l’Europe, à la croisée de 3 des 9 grands corridors européens de transports</a:t>
            </a:r>
          </a:p>
          <a:p>
            <a:pPr marL="171431" indent="-171431">
              <a:buFontTx/>
              <a:buChar char="-"/>
            </a:pPr>
            <a:r>
              <a:rPr lang="fr-FR" sz="1100" dirty="0"/>
              <a:t>Ses </a:t>
            </a:r>
            <a:r>
              <a:rPr lang="fr-FR" sz="1100" b="1" dirty="0"/>
              <a:t>héritages du passé </a:t>
            </a:r>
            <a:r>
              <a:rPr lang="fr-FR" sz="1100" dirty="0"/>
              <a:t>comme les grandes guerres, la construction Européenne ou encore son caractère industriel</a:t>
            </a:r>
          </a:p>
          <a:p>
            <a:pPr marL="171431" indent="-171431">
              <a:buFontTx/>
              <a:buChar char="-"/>
            </a:pPr>
            <a:r>
              <a:rPr lang="fr-FR" sz="1100" dirty="0"/>
              <a:t>Et son </a:t>
            </a:r>
            <a:r>
              <a:rPr lang="fr-FR" sz="1100" b="1" dirty="0"/>
              <a:t>organisation administrative et territoriale </a:t>
            </a:r>
            <a:r>
              <a:rPr lang="fr-FR" sz="1100" dirty="0"/>
              <a:t>avec le nouveau paysage des EPCI – territoires de compétences, des SCoT – territoires de planification, mais aussi les territoires de projets que sont les Pays et les Parcs, et les </a:t>
            </a:r>
            <a:r>
              <a:rPr lang="fr-FR" sz="1100" b="1" dirty="0"/>
              <a:t>habitudes de coopération transfrontalières</a:t>
            </a:r>
            <a:r>
              <a:rPr lang="fr-FR" sz="1100" dirty="0"/>
              <a:t> solides.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E768A-900D-45F4-9CD0-D95F4BB5BFA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44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562061" y="4777194"/>
            <a:ext cx="5679348" cy="4165470"/>
          </a:xfrm>
        </p:spPr>
        <p:txBody>
          <a:bodyPr/>
          <a:lstStyle/>
          <a:p>
            <a:r>
              <a:rPr lang="fr-FR" dirty="0" smtClean="0"/>
              <a:t>Olivier PIA à Martine LIZOLA</a:t>
            </a:r>
          </a:p>
          <a:p>
            <a:endParaRPr lang="fr-FR" b="1" dirty="0" smtClean="0"/>
          </a:p>
          <a:p>
            <a:r>
              <a:rPr lang="fr-FR" b="1" i="1" dirty="0" smtClean="0">
                <a:solidFill>
                  <a:srgbClr val="006EAB"/>
                </a:solidFill>
              </a:rPr>
              <a:t>Tout</a:t>
            </a:r>
            <a:r>
              <a:rPr lang="fr-FR" b="1" i="1" baseline="0" dirty="0" smtClean="0">
                <a:solidFill>
                  <a:srgbClr val="006EAB"/>
                </a:solidFill>
              </a:rPr>
              <a:t> d’abord que peut-on dire du positionnement de cette nouvelle Région ?</a:t>
            </a:r>
            <a:endParaRPr lang="fr-FR" b="1" i="1" dirty="0" smtClean="0">
              <a:solidFill>
                <a:srgbClr val="006EAB"/>
              </a:solidFill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dirty="0" smtClean="0"/>
              <a:t>C’est la</a:t>
            </a:r>
            <a:r>
              <a:rPr lang="fr-FR" baseline="0" dirty="0" smtClean="0"/>
              <a:t> Région la plus impactée par le </a:t>
            </a:r>
            <a:r>
              <a:rPr lang="fr-FR" b="1" baseline="0" dirty="0" smtClean="0"/>
              <a:t>transfrontalier</a:t>
            </a:r>
            <a:r>
              <a:rPr lang="fr-FR" baseline="0" dirty="0" smtClean="0"/>
              <a:t> avec:</a:t>
            </a:r>
          </a:p>
          <a:p>
            <a:pPr marL="171450" indent="-171450">
              <a:buFont typeface="Calibri" panose="020F0502020204030204" pitchFamily="34" charset="0"/>
              <a:buChar char="‐"/>
            </a:pPr>
            <a:r>
              <a:rPr lang="fr-FR" dirty="0" smtClean="0"/>
              <a:t>4 pays frontaliers : Belgique, Luxembourg, Allemagne et Suisse</a:t>
            </a:r>
          </a:p>
          <a:p>
            <a:pPr marL="171450" indent="-171450">
              <a:buFont typeface="Calibri" panose="020F0502020204030204" pitchFamily="34" charset="0"/>
              <a:buChar char="‐"/>
            </a:pPr>
            <a:r>
              <a:rPr lang="fr-FR" dirty="0" smtClean="0"/>
              <a:t>4 des 9 corridors européens la traverse.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dirty="0" smtClean="0"/>
              <a:t>Notre Région a </a:t>
            </a:r>
            <a:r>
              <a:rPr lang="fr-FR" baseline="0" dirty="0" smtClean="0"/>
              <a:t>des </a:t>
            </a:r>
            <a:r>
              <a:rPr lang="fr-FR" b="1" baseline="0" dirty="0" smtClean="0"/>
              <a:t>habitudes de coopération </a:t>
            </a:r>
            <a:r>
              <a:rPr lang="fr-FR" baseline="0" dirty="0" smtClean="0"/>
              <a:t>et d</a:t>
            </a:r>
            <a:r>
              <a:rPr lang="fr-FR" dirty="0" smtClean="0"/>
              <a:t>es politiques transfrontalières très développées avec notamment :</a:t>
            </a:r>
          </a:p>
          <a:p>
            <a:pPr marL="171450" indent="-171450">
              <a:buFontTx/>
              <a:buChar char="-"/>
            </a:pPr>
            <a:r>
              <a:rPr lang="fr-FR" dirty="0"/>
              <a:t>3 programmes de coopération </a:t>
            </a:r>
            <a:r>
              <a:rPr lang="fr-FR" dirty="0" err="1"/>
              <a:t>Interreg</a:t>
            </a:r>
            <a:r>
              <a:rPr lang="fr-FR" dirty="0"/>
              <a:t> </a:t>
            </a:r>
            <a:r>
              <a:rPr lang="fr-FR" dirty="0" smtClean="0"/>
              <a:t> (Grande </a:t>
            </a:r>
            <a:r>
              <a:rPr lang="fr-FR" dirty="0"/>
              <a:t>Région, Rhin Supérieur et </a:t>
            </a:r>
            <a:r>
              <a:rPr lang="fr-FR" dirty="0" smtClean="0"/>
              <a:t>France-Wallonie)</a:t>
            </a:r>
            <a:endParaRPr lang="fr-FR" dirty="0"/>
          </a:p>
          <a:p>
            <a:pPr marL="171450" marR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5 </a:t>
            </a:r>
            <a:r>
              <a:rPr lang="fr-FR" dirty="0" err="1"/>
              <a:t>Eurodistricts</a:t>
            </a:r>
            <a:r>
              <a:rPr lang="fr-FR" dirty="0"/>
              <a:t> (Sarre-Moselle, </a:t>
            </a:r>
            <a:r>
              <a:rPr lang="fr-FR" dirty="0" err="1"/>
              <a:t>Pamina</a:t>
            </a:r>
            <a:r>
              <a:rPr lang="fr-FR" dirty="0"/>
              <a:t>, Strasbourg-</a:t>
            </a:r>
            <a:r>
              <a:rPr lang="fr-FR" dirty="0" err="1"/>
              <a:t>Ortenau</a:t>
            </a:r>
            <a:r>
              <a:rPr lang="fr-FR" dirty="0"/>
              <a:t>, Fribourg-Centre et Sud Alsace, Bâle)</a:t>
            </a:r>
          </a:p>
          <a:p>
            <a:pPr>
              <a:spcBef>
                <a:spcPts val="600"/>
              </a:spcBef>
            </a:pPr>
            <a:r>
              <a:rPr lang="fr-FR" baseline="0" dirty="0" smtClean="0"/>
              <a:t>Aussi, comme les </a:t>
            </a:r>
            <a:r>
              <a:rPr lang="fr-FR" b="1" baseline="0" dirty="0" smtClean="0"/>
              <a:t>Contrats de Plan Etat-Région </a:t>
            </a:r>
            <a:r>
              <a:rPr lang="fr-FR" baseline="0" dirty="0" smtClean="0"/>
              <a:t>(CPER), les documents</a:t>
            </a:r>
            <a:r>
              <a:rPr lang="fr-FR" dirty="0" smtClean="0"/>
              <a:t> stratégiques sur les fonds européens que sont les </a:t>
            </a:r>
            <a:r>
              <a:rPr lang="fr-FR" b="1" dirty="0" smtClean="0"/>
              <a:t>Programme opérationnel (PO) du FEDER </a:t>
            </a:r>
            <a:r>
              <a:rPr lang="fr-FR" dirty="0" smtClean="0"/>
              <a:t>et les </a:t>
            </a:r>
            <a:r>
              <a:rPr lang="fr-FR" b="1" dirty="0" smtClean="0"/>
              <a:t>Programme de développement rural (PDR) du FEADER</a:t>
            </a:r>
            <a:r>
              <a:rPr lang="fr-FR" dirty="0" smtClean="0"/>
              <a:t>, viendront alimenter le SRADDET.</a:t>
            </a:r>
            <a:endParaRPr lang="fr-FR" baseline="0" dirty="0" smtClean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baseline="0" dirty="0" smtClean="0"/>
              <a:t>Au delà du transfrontalier, la Région Grand Est est aussi largement tournée vers Paris et la </a:t>
            </a:r>
            <a:r>
              <a:rPr lang="fr-FR" b="1" baseline="0" dirty="0" smtClean="0"/>
              <a:t>Région Ile de France</a:t>
            </a:r>
            <a:r>
              <a:rPr lang="fr-FR" baseline="0" dirty="0" smtClean="0"/>
              <a:t>. </a:t>
            </a:r>
            <a:r>
              <a:rPr lang="fr-FR" dirty="0" smtClean="0"/>
              <a:t>Des liens sont aussi à consolider avec les </a:t>
            </a:r>
            <a:r>
              <a:rPr lang="fr-FR" b="1" dirty="0" smtClean="0"/>
              <a:t>Régions Hauts-de-France </a:t>
            </a:r>
            <a:r>
              <a:rPr lang="fr-FR" dirty="0" smtClean="0"/>
              <a:t>et </a:t>
            </a:r>
            <a:r>
              <a:rPr lang="fr-FR" b="1" dirty="0" smtClean="0"/>
              <a:t>Bourgogne-Franche-Comté</a:t>
            </a:r>
            <a:r>
              <a:rPr lang="fr-FR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E768A-900D-45F4-9CD0-D95F4BB5BFA4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079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442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Loi NOTRE : obligation pour les Régions, mais volonté des élus de la Région Grand Est de donner du corps à cette stratégie.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Suite à la fusion à 3, s</a:t>
            </a:r>
            <a:r>
              <a:rPr lang="fr-FR" dirty="0"/>
              <a:t>aisir</a:t>
            </a:r>
            <a:r>
              <a:rPr lang="fr-FR" baseline="0" dirty="0"/>
              <a:t> cette opportunité pour « </a:t>
            </a:r>
            <a:r>
              <a:rPr lang="fr-FR" b="1" baseline="0" dirty="0"/>
              <a:t>faire Région » </a:t>
            </a:r>
            <a:r>
              <a:rPr lang="fr-FR" b="0" baseline="0" dirty="0"/>
              <a:t>et réussir </a:t>
            </a:r>
            <a:r>
              <a:rPr lang="fr-FR" baseline="0" dirty="0"/>
              <a:t>le dialogue Région-territoires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Volonté avec le SRADDET de renforcer </a:t>
            </a:r>
            <a:r>
              <a:rPr lang="fr-FR" b="0" baseline="0" dirty="0"/>
              <a:t>l’</a:t>
            </a:r>
            <a:r>
              <a:rPr lang="fr-FR" b="1" baseline="0" dirty="0"/>
              <a:t>attractivité de nos territoires</a:t>
            </a:r>
            <a:r>
              <a:rPr lang="fr-FR" baseline="0" dirty="0"/>
              <a:t>, en réunissant toutes </a:t>
            </a:r>
            <a:r>
              <a:rPr lang="fr-FR" b="1" baseline="0" dirty="0"/>
              <a:t>les conditions du développement.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baseline="0" dirty="0"/>
              <a:t>Ce SRADDET est en parfaite complémentarité avec 2 autres schémas de la nouvelle Région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baseline="0" dirty="0"/>
              <a:t>le SRDEII – Schéma de développement économique - qui lui </a:t>
            </a:r>
            <a:r>
              <a:rPr lang="fr-FR" b="1" baseline="0" dirty="0"/>
              <a:t>booste les entreprises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baseline="0" dirty="0"/>
              <a:t>et le CPRDFOP - plan régional pour la formation professionnelle - qui travaille sur </a:t>
            </a:r>
            <a:r>
              <a:rPr lang="fr-FR" b="1" baseline="0" dirty="0"/>
              <a:t>le capital humain.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CC0-EBB3-47E9-90A9-020689069A96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3413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dirty="0"/>
              <a:t>Un schéma stratégique </a:t>
            </a:r>
            <a:r>
              <a:rPr lang="fr-FR" sz="1200" b="1" dirty="0"/>
              <a:t>intégrateur</a:t>
            </a:r>
            <a:r>
              <a:rPr lang="fr-FR" sz="1200" dirty="0"/>
              <a:t> pour plus de cohérence et de lisibilité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dirty="0"/>
              <a:t>Une vision </a:t>
            </a:r>
            <a:r>
              <a:rPr lang="fr-FR" sz="1200" b="1" dirty="0"/>
              <a:t>partagée</a:t>
            </a:r>
            <a:r>
              <a:rPr lang="fr-FR" sz="1200" dirty="0"/>
              <a:t> où chacun trouve sa place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dirty="0"/>
              <a:t>Un document de </a:t>
            </a:r>
            <a:r>
              <a:rPr lang="fr-FR" sz="1200" b="1" dirty="0"/>
              <a:t>planification régional </a:t>
            </a:r>
            <a:r>
              <a:rPr lang="fr-FR" sz="1200" dirty="0"/>
              <a:t>où chacun participe à sa mise en œuvre et notamment les </a:t>
            </a:r>
            <a:r>
              <a:rPr lang="fr-FR" sz="1200" b="1" dirty="0"/>
              <a:t>plans</a:t>
            </a:r>
            <a:r>
              <a:rPr lang="fr-FR" sz="1200" b="1" baseline="0" dirty="0"/>
              <a:t> climat règlementaires</a:t>
            </a:r>
            <a:endParaRPr lang="fr-FR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endParaRPr lang="fr-FR" dirty="0"/>
          </a:p>
          <a:p>
            <a:pPr>
              <a:spcAft>
                <a:spcPts val="300"/>
              </a:spcAft>
              <a:tabLst>
                <a:tab pos="361950" algn="l"/>
              </a:tabLst>
            </a:pPr>
            <a:r>
              <a:rPr lang="fr-FR" sz="1200" b="1" dirty="0"/>
              <a:t>Se substituant aux schémas qu’il intègre le SRADDET devient la stratégie unique:</a:t>
            </a:r>
          </a:p>
          <a:p>
            <a:pPr marL="361950" lvl="0" indent="-27146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442913" algn="l"/>
              </a:tabLst>
            </a:pPr>
            <a:r>
              <a:rPr lang="fr-FR" sz="1200" b="1" dirty="0"/>
              <a:t>3 schémas régionaux du climat, de l'air et de l'énergie (SRCAE) qui doivent</a:t>
            </a:r>
            <a:r>
              <a:rPr lang="fr-FR" sz="1200" b="1" baseline="0" dirty="0"/>
              <a:t> faire l'objet d’une évaluation préalable </a:t>
            </a:r>
            <a:r>
              <a:rPr lang="fr-FR" sz="1200" b="0" baseline="0" dirty="0"/>
              <a:t>(dans les 6 mois à partir de la délibération sur la méthode d’élaboration du SRADDET)</a:t>
            </a:r>
            <a:endParaRPr lang="fr-FR" sz="1200" b="0" dirty="0"/>
          </a:p>
          <a:p>
            <a:pPr marL="361950" lvl="0" indent="-27146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442913" algn="l"/>
              </a:tabLst>
            </a:pPr>
            <a:r>
              <a:rPr lang="fr-FR" sz="1200" dirty="0"/>
              <a:t>3 schémas régionaux de cohérence écologique (SRCE)</a:t>
            </a:r>
          </a:p>
          <a:p>
            <a:pPr marL="361950" indent="-27146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442913" algn="l"/>
              </a:tabLst>
            </a:pPr>
            <a:r>
              <a:rPr lang="fr-FR" sz="1200" dirty="0"/>
              <a:t>2 schémas régionaux des infrastructures de transport (SRIT)</a:t>
            </a:r>
          </a:p>
          <a:p>
            <a:pPr marL="361950" lvl="0" indent="-27146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442913" algn="l"/>
              </a:tabLst>
            </a:pPr>
            <a:r>
              <a:rPr lang="fr-FR" sz="1200" dirty="0"/>
              <a:t>les schémas directeurs territoriaux d'aménagement numérique (SDTAN)</a:t>
            </a:r>
          </a:p>
          <a:p>
            <a:pPr marL="361950" lvl="0" indent="-27146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442913" algn="l"/>
              </a:tabLst>
            </a:pPr>
            <a:r>
              <a:rPr lang="fr-FR" sz="1200" dirty="0"/>
              <a:t>le futur plan régional de prévention et gestion des déchets (PRPGD)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CC0-EBB3-47E9-90A9-020689069A96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4566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E768A-900D-45F4-9CD0-D95F4BB5BFA4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23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2216E8-5506-4949-80E2-174BB67E4E6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888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937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9796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11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2216E8-5506-4949-80E2-174BB67E4E6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487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2216E8-5506-4949-80E2-174BB67E4E6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084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2216E8-5506-4949-80E2-174BB67E4E6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345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2216E8-5506-4949-80E2-174BB67E4E6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76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2216E8-5506-4949-80E2-174BB67E4E6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707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81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9685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7227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sque_11.ps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0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diagramData" Target="../diagrams/data1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1.jpg@01D22DEE.C2EB42B0" TargetMode="External"/><Relationship Id="rId11" Type="http://schemas.microsoft.com/office/2007/relationships/diagramDrawing" Target="../diagrams/drawing1.xml"/><Relationship Id="rId5" Type="http://schemas.openxmlformats.org/officeDocument/2006/relationships/image" Target="../media/image11.jpeg"/><Relationship Id="rId15" Type="http://schemas.openxmlformats.org/officeDocument/2006/relationships/image" Target="../media/image15.png"/><Relationship Id="rId10" Type="http://schemas.openxmlformats.org/officeDocument/2006/relationships/diagramColors" Target="../diagrams/colors1.xml"/><Relationship Id="rId19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26" y="248846"/>
            <a:ext cx="2485748" cy="2485748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2040851"/>
            <a:ext cx="9144000" cy="4066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De l'observation aux politiques publiques 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transfrontalières</a:t>
            </a:r>
          </a:p>
          <a:p>
            <a:pPr>
              <a:spcAft>
                <a:spcPts val="1200"/>
              </a:spcAft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b="1" dirty="0"/>
              <a:t>Utilisation de la</a:t>
            </a:r>
            <a:r>
              <a:rPr lang="fr-FR" sz="2800" dirty="0"/>
              <a:t> </a:t>
            </a:r>
            <a:r>
              <a:rPr lang="fr-FR" sz="2800" b="1" dirty="0"/>
              <a:t>connaissance par les démarches d’aménagement : exemple du SRADDET Grand </a:t>
            </a:r>
            <a:r>
              <a:rPr lang="fr-FR" sz="2800" b="1" dirty="0" smtClean="0"/>
              <a:t>Est</a:t>
            </a:r>
          </a:p>
          <a:p>
            <a:endParaRPr lang="fr-FR" sz="2800" dirty="0"/>
          </a:p>
          <a:p>
            <a:endParaRPr lang="fr-FR" alt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fr-FR" altLang="fr-FR" sz="2000" dirty="0" smtClean="0">
                <a:latin typeface="Calibri" panose="020F0502020204030204" pitchFamily="34" charset="0"/>
                <a:cs typeface="Calibri" panose="020F0502020204030204" pitchFamily="34" charset="0"/>
                <a:sym typeface="Webdings" panose="05030102010509060703" pitchFamily="18" charset="2"/>
              </a:rPr>
              <a:t>Stéphanie </a:t>
            </a: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  <a:sym typeface="Webdings" panose="05030102010509060703" pitchFamily="18" charset="2"/>
              </a:rPr>
              <a:t>BAILO, Chef de projet SRADDET, Région Grand </a:t>
            </a:r>
            <a:r>
              <a:rPr lang="fr-FR" altLang="fr-FR" sz="2000" dirty="0" smtClean="0">
                <a:latin typeface="Calibri" panose="020F0502020204030204" pitchFamily="34" charset="0"/>
                <a:cs typeface="Calibri" panose="020F0502020204030204" pitchFamily="34" charset="0"/>
                <a:sym typeface="Webdings" panose="05030102010509060703" pitchFamily="18" charset="2"/>
              </a:rPr>
              <a:t>Est</a:t>
            </a:r>
          </a:p>
          <a:p>
            <a:pPr>
              <a:spcAft>
                <a:spcPts val="1200"/>
              </a:spcAft>
            </a:pPr>
            <a:r>
              <a:rPr lang="fr-FR" alt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septembre 2018</a:t>
            </a: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  <a:sym typeface="Webdings" panose="05030102010509060703" pitchFamily="18" charset="2"/>
              </a:rPr>
              <a:t></a:t>
            </a:r>
            <a:r>
              <a:rPr lang="fr-FR" altLang="fr-FR" sz="2000" dirty="0" smtClean="0">
                <a:latin typeface="Calibri" panose="020F0502020204030204" pitchFamily="34" charset="0"/>
                <a:cs typeface="Calibri" panose="020F0502020204030204" pitchFamily="34" charset="0"/>
                <a:sym typeface="Webdings" panose="05030102010509060703" pitchFamily="18" charset="2"/>
              </a:rPr>
              <a:t>Paris</a:t>
            </a:r>
            <a:endParaRPr lang="fr-FR" altLang="fr-FR" sz="2000" dirty="0">
              <a:latin typeface="Calibri" panose="020F0502020204030204" pitchFamily="34" charset="0"/>
              <a:cs typeface="Calibri" panose="020F0502020204030204" pitchFamily="34" charset="0"/>
              <a:sym typeface="Webdings" panose="0503010201050906070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29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157" y="1862813"/>
            <a:ext cx="820010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smtClean="0"/>
              <a:t>Les problématiques transfrontalières sont différentes selon les frontières</a:t>
            </a:r>
          </a:p>
          <a:p>
            <a:r>
              <a:rPr lang="fr-FR" b="1" dirty="0"/>
              <a:t>Quelle gouvernance ? À quelle échelle ? Pour </a:t>
            </a:r>
            <a:r>
              <a:rPr lang="fr-FR" b="1" dirty="0" smtClean="0"/>
              <a:t>quels projets ?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L’inertie des espaces de coopération ne réponds pas toujours aux enjeux pratico-pratiques des territoires transfrontaliers ?</a:t>
            </a:r>
          </a:p>
          <a:p>
            <a:r>
              <a:rPr lang="fr-FR" b="1" dirty="0" smtClean="0"/>
              <a:t>Quelle forme de coopération pour être plus réactifs/concrets en transfrontalier?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b="1" dirty="0" smtClean="0"/>
              <a:t>Vers des réseaux métropolitains transfrontalier et un réseau des Eurodistricts?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Systématiser la concertation transfrontalière ?</a:t>
            </a:r>
          </a:p>
        </p:txBody>
      </p:sp>
      <p:sp>
        <p:nvSpPr>
          <p:cNvPr id="3" name="Rectangle 2"/>
          <p:cNvSpPr/>
          <p:nvPr/>
        </p:nvSpPr>
        <p:spPr>
          <a:xfrm>
            <a:off x="88831" y="621518"/>
            <a:ext cx="6817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/>
            <a:r>
              <a:rPr lang="fr-FR" altLang="fr-FR" sz="2400" b="1" dirty="0" smtClean="0">
                <a:solidFill>
                  <a:srgbClr val="006EAB"/>
                </a:solidFill>
              </a:rPr>
              <a:t>Innover dans le transfrontalier</a:t>
            </a:r>
            <a:endParaRPr lang="fr-FR" altLang="fr-FR" sz="2400" b="1" dirty="0">
              <a:solidFill>
                <a:srgbClr val="006E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8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4" b="27115"/>
          <a:stretch/>
        </p:blipFill>
        <p:spPr>
          <a:xfrm>
            <a:off x="3378245" y="5295927"/>
            <a:ext cx="2387510" cy="144781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26842" y="1312102"/>
            <a:ext cx="3710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Stéphanie </a:t>
            </a:r>
            <a:r>
              <a:rPr lang="fr-FR" sz="1100" b="1" dirty="0" smtClean="0"/>
              <a:t>BAILO, </a:t>
            </a:r>
            <a:r>
              <a:rPr lang="fr-FR" sz="1100" dirty="0" smtClean="0"/>
              <a:t>Chef </a:t>
            </a:r>
            <a:r>
              <a:rPr lang="fr-FR" sz="1100" dirty="0"/>
              <a:t>de </a:t>
            </a:r>
            <a:r>
              <a:rPr lang="fr-FR" sz="1100" dirty="0" smtClean="0"/>
              <a:t>projet SRADDET</a:t>
            </a:r>
          </a:p>
          <a:p>
            <a:r>
              <a:rPr lang="fr-FR" sz="1100" dirty="0" smtClean="0"/>
              <a:t>Direction </a:t>
            </a:r>
            <a:r>
              <a:rPr lang="fr-FR" sz="1100" dirty="0"/>
              <a:t>de l’Environnement </a:t>
            </a:r>
            <a:r>
              <a:rPr lang="fr-FR" sz="1100" dirty="0" smtClean="0"/>
              <a:t>et de l’Aménagement</a:t>
            </a:r>
            <a:endParaRPr lang="fr-FR" sz="1100" dirty="0"/>
          </a:p>
          <a:p>
            <a:r>
              <a:rPr lang="fr-FR" sz="1100" dirty="0"/>
              <a:t>Equipe projet SRADDET</a:t>
            </a:r>
          </a:p>
          <a:p>
            <a:r>
              <a:rPr lang="fr-FR" sz="1100" dirty="0" smtClean="0"/>
              <a:t>03 </a:t>
            </a:r>
            <a:r>
              <a:rPr lang="fr-FR" sz="1100" dirty="0"/>
              <a:t>88 15 64 94</a:t>
            </a:r>
          </a:p>
        </p:txBody>
      </p:sp>
      <p:pic>
        <p:nvPicPr>
          <p:cNvPr id="17" name="Imag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27" y="779894"/>
            <a:ext cx="432000" cy="44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5175853" y="983179"/>
            <a:ext cx="35654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Laure THIBAULT</a:t>
            </a:r>
            <a:r>
              <a:rPr lang="fr-FR" sz="1100" dirty="0"/>
              <a:t>, </a:t>
            </a:r>
            <a:r>
              <a:rPr lang="fr-FR" sz="1100" dirty="0" smtClean="0"/>
              <a:t>Référente </a:t>
            </a:r>
            <a:r>
              <a:rPr lang="fr-FR" sz="1100" dirty="0"/>
              <a:t>transport</a:t>
            </a:r>
          </a:p>
          <a:p>
            <a:r>
              <a:rPr lang="fr-FR" sz="1100" dirty="0"/>
              <a:t>Direction des </a:t>
            </a:r>
            <a:r>
              <a:rPr lang="fr-FR" sz="1100" dirty="0" smtClean="0"/>
              <a:t>Transports </a:t>
            </a:r>
            <a:r>
              <a:rPr lang="fr-FR" sz="1100" dirty="0"/>
              <a:t>et de la mobilité</a:t>
            </a:r>
          </a:p>
          <a:p>
            <a:r>
              <a:rPr lang="fr-FR" sz="1100" dirty="0"/>
              <a:t>Service Intermodalité mobilité régionale et </a:t>
            </a:r>
            <a:r>
              <a:rPr lang="fr-FR" sz="1100" dirty="0" smtClean="0"/>
              <a:t>transfrontalière</a:t>
            </a:r>
            <a:endParaRPr lang="fr-FR" sz="1100" dirty="0"/>
          </a:p>
          <a:p>
            <a:r>
              <a:rPr lang="fr-FR" sz="1100" dirty="0"/>
              <a:t>03 88 15 38 25</a:t>
            </a:r>
          </a:p>
        </p:txBody>
      </p:sp>
      <p:pic>
        <p:nvPicPr>
          <p:cNvPr id="25" name="Image 11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25338" r="11008" b="51364"/>
          <a:stretch/>
        </p:blipFill>
        <p:spPr bwMode="auto">
          <a:xfrm>
            <a:off x="4726660" y="1133625"/>
            <a:ext cx="432000" cy="437897"/>
          </a:xfrm>
          <a:prstGeom prst="rect">
            <a:avLst/>
          </a:prstGeom>
          <a:solidFill>
            <a:srgbClr val="45A0D1"/>
          </a:solidFill>
          <a:extLst/>
        </p:spPr>
      </p:pic>
      <p:sp>
        <p:nvSpPr>
          <p:cNvPr id="19" name="ZoneTexte 18"/>
          <p:cNvSpPr txBox="1"/>
          <p:nvPr/>
        </p:nvSpPr>
        <p:spPr>
          <a:xfrm>
            <a:off x="5175853" y="3540694"/>
            <a:ext cx="3137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Camille BARTHE</a:t>
            </a:r>
            <a:r>
              <a:rPr lang="fr-FR" sz="1100" dirty="0"/>
              <a:t>, Référent eau</a:t>
            </a:r>
          </a:p>
          <a:p>
            <a:r>
              <a:rPr lang="fr-FR" sz="1100" dirty="0"/>
              <a:t>Direction de l’Environnement et de l’Aménagement</a:t>
            </a:r>
          </a:p>
          <a:p>
            <a:r>
              <a:rPr lang="fr-FR" sz="1100" dirty="0" smtClean="0"/>
              <a:t>Service Eaux et Biodiversité</a:t>
            </a:r>
            <a:endParaRPr lang="fr-FR" sz="1100" dirty="0"/>
          </a:p>
          <a:p>
            <a:r>
              <a:rPr lang="fr-FR" sz="1100" dirty="0"/>
              <a:t>03 87 33 67 62</a:t>
            </a:r>
          </a:p>
        </p:txBody>
      </p:sp>
      <p:pic>
        <p:nvPicPr>
          <p:cNvPr id="26" name="Imag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60" y="3711544"/>
            <a:ext cx="432000" cy="42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5175853" y="1835684"/>
            <a:ext cx="3137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Christine PEPPOLONI</a:t>
            </a:r>
            <a:r>
              <a:rPr lang="fr-FR" sz="1100" dirty="0"/>
              <a:t>, </a:t>
            </a:r>
            <a:r>
              <a:rPr lang="fr-FR" sz="1100" dirty="0" smtClean="0"/>
              <a:t>Référente </a:t>
            </a:r>
            <a:r>
              <a:rPr lang="fr-FR" sz="1100" dirty="0"/>
              <a:t>climat-air-énergie</a:t>
            </a:r>
          </a:p>
          <a:p>
            <a:r>
              <a:rPr lang="fr-FR" sz="1100" dirty="0"/>
              <a:t>Direction de l’Environnement et de l’Aménagement</a:t>
            </a:r>
          </a:p>
          <a:p>
            <a:r>
              <a:rPr lang="fr-FR" sz="1100" dirty="0"/>
              <a:t>Service Transition énergétique</a:t>
            </a:r>
          </a:p>
          <a:p>
            <a:r>
              <a:rPr lang="fr-FR" sz="1100" dirty="0"/>
              <a:t>03 87 31 81 50</a:t>
            </a:r>
          </a:p>
        </p:txBody>
      </p:sp>
      <p:pic>
        <p:nvPicPr>
          <p:cNvPr id="27" name="Imag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t="75525" r="9240" b="726"/>
          <a:stretch/>
        </p:blipFill>
        <p:spPr bwMode="auto">
          <a:xfrm>
            <a:off x="4726660" y="1995191"/>
            <a:ext cx="432000" cy="4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5175853" y="4393200"/>
            <a:ext cx="3137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Eloïse VANCOMERBEKE</a:t>
            </a:r>
            <a:r>
              <a:rPr lang="fr-FR" sz="1100" dirty="0"/>
              <a:t>, </a:t>
            </a:r>
            <a:r>
              <a:rPr lang="fr-FR" sz="1100" dirty="0" smtClean="0"/>
              <a:t>Référente </a:t>
            </a:r>
            <a:r>
              <a:rPr lang="fr-FR" sz="1100" dirty="0"/>
              <a:t>déchets</a:t>
            </a:r>
          </a:p>
          <a:p>
            <a:r>
              <a:rPr lang="fr-FR" sz="1100" dirty="0"/>
              <a:t>Direction de l’Environnement et </a:t>
            </a:r>
            <a:r>
              <a:rPr lang="fr-FR" sz="1100" dirty="0" smtClean="0"/>
              <a:t>de </a:t>
            </a:r>
            <a:r>
              <a:rPr lang="fr-FR" sz="1100" dirty="0"/>
              <a:t>l’Aménagement</a:t>
            </a:r>
          </a:p>
          <a:p>
            <a:r>
              <a:rPr lang="fr-FR" sz="1100" dirty="0" smtClean="0"/>
              <a:t>Service </a:t>
            </a:r>
            <a:r>
              <a:rPr lang="fr-FR" sz="1100" dirty="0"/>
              <a:t>Transition énergétique</a:t>
            </a:r>
          </a:p>
          <a:p>
            <a:r>
              <a:rPr lang="fr-FR" sz="1100" dirty="0"/>
              <a:t>03 88 15 64 96</a:t>
            </a:r>
          </a:p>
        </p:txBody>
      </p:sp>
      <p:pic>
        <p:nvPicPr>
          <p:cNvPr id="28" name="Image 17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t="50622" r="10088" b="25947"/>
          <a:stretch/>
        </p:blipFill>
        <p:spPr bwMode="auto">
          <a:xfrm>
            <a:off x="4726660" y="4558021"/>
            <a:ext cx="432000" cy="43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5175853" y="2688189"/>
            <a:ext cx="313739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Alexandra ROSSI</a:t>
            </a:r>
            <a:r>
              <a:rPr lang="fr-FR" sz="1100" dirty="0" smtClean="0"/>
              <a:t>, Référente </a:t>
            </a:r>
            <a:r>
              <a:rPr lang="fr-FR" sz="1100" dirty="0"/>
              <a:t>biodiversité</a:t>
            </a:r>
          </a:p>
          <a:p>
            <a:r>
              <a:rPr lang="fr-FR" sz="1100" dirty="0"/>
              <a:t>Direction de l’Environnement et </a:t>
            </a:r>
            <a:r>
              <a:rPr lang="fr-FR" sz="1100" dirty="0" smtClean="0"/>
              <a:t>de </a:t>
            </a:r>
            <a:r>
              <a:rPr lang="fr-FR" sz="1100" dirty="0"/>
              <a:t>l’Aménagement</a:t>
            </a:r>
          </a:p>
          <a:p>
            <a:r>
              <a:rPr lang="fr-FR" sz="1100" dirty="0" smtClean="0"/>
              <a:t>Service Eaux et Biodiversité</a:t>
            </a:r>
          </a:p>
          <a:p>
            <a:r>
              <a:rPr lang="fr-FR" sz="1100" dirty="0"/>
              <a:t>03 88 15 65 36</a:t>
            </a:r>
          </a:p>
          <a:p>
            <a:endParaRPr lang="fr-FR" sz="1100" dirty="0"/>
          </a:p>
        </p:txBody>
      </p:sp>
      <p:pic>
        <p:nvPicPr>
          <p:cNvPr id="29" name="Image 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r="9571" b="76664"/>
          <a:stretch/>
        </p:blipFill>
        <p:spPr bwMode="auto">
          <a:xfrm>
            <a:off x="4726660" y="2848822"/>
            <a:ext cx="432000" cy="43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626842" y="2187080"/>
            <a:ext cx="3710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50" b="1"/>
            </a:lvl1pPr>
          </a:lstStyle>
          <a:p>
            <a:r>
              <a:rPr lang="fr-FR" sz="1100" dirty="0"/>
              <a:t>Benoît </a:t>
            </a:r>
            <a:r>
              <a:rPr lang="fr-FR" sz="1100" dirty="0" smtClean="0"/>
              <a:t>LEPLOMB, </a:t>
            </a:r>
            <a:r>
              <a:rPr lang="fr-FR" sz="1100" b="0" dirty="0" smtClean="0"/>
              <a:t>Chargé de mission SRADDET</a:t>
            </a:r>
          </a:p>
          <a:p>
            <a:r>
              <a:rPr lang="fr-FR" sz="1100" b="0" dirty="0" smtClean="0"/>
              <a:t>Direction </a:t>
            </a:r>
            <a:r>
              <a:rPr lang="fr-FR" sz="1100" b="0" dirty="0"/>
              <a:t>de l’Environnement et de l’Aménagement</a:t>
            </a:r>
          </a:p>
          <a:p>
            <a:r>
              <a:rPr lang="fr-FR" sz="1100" b="0" dirty="0"/>
              <a:t>Equipe projet SRADDET</a:t>
            </a:r>
          </a:p>
          <a:p>
            <a:r>
              <a:rPr lang="fr-FR" sz="1100" b="0" dirty="0" smtClean="0"/>
              <a:t>03 </a:t>
            </a:r>
            <a:r>
              <a:rPr lang="fr-FR" sz="1100" b="0" dirty="0"/>
              <a:t>87 61 68 </a:t>
            </a:r>
            <a:r>
              <a:rPr lang="fr-FR" sz="1100" b="0" dirty="0" smtClean="0"/>
              <a:t>11</a:t>
            </a:r>
            <a:endParaRPr lang="fr-FR" sz="1100" b="0" dirty="0"/>
          </a:p>
        </p:txBody>
      </p:sp>
      <p:sp>
        <p:nvSpPr>
          <p:cNvPr id="31" name="ZoneTexte 30"/>
          <p:cNvSpPr txBox="1"/>
          <p:nvPr/>
        </p:nvSpPr>
        <p:spPr>
          <a:xfrm>
            <a:off x="626842" y="3000502"/>
            <a:ext cx="3710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Camille </a:t>
            </a:r>
            <a:r>
              <a:rPr lang="fr-FR" sz="1100" b="1" dirty="0" smtClean="0"/>
              <a:t>MORIN, </a:t>
            </a:r>
            <a:r>
              <a:rPr lang="fr-FR" sz="1100" dirty="0" smtClean="0"/>
              <a:t>Chargée de mission SRADDET</a:t>
            </a:r>
          </a:p>
          <a:p>
            <a:r>
              <a:rPr lang="fr-FR" sz="1100" dirty="0" smtClean="0"/>
              <a:t>Direction </a:t>
            </a:r>
            <a:r>
              <a:rPr lang="fr-FR" sz="1100" dirty="0"/>
              <a:t>de l’Environnement et de l’Aménagement</a:t>
            </a:r>
          </a:p>
          <a:p>
            <a:r>
              <a:rPr lang="fr-FR" sz="1100" dirty="0"/>
              <a:t>Equipe projet SRADDET</a:t>
            </a:r>
          </a:p>
          <a:p>
            <a:r>
              <a:rPr lang="fr-FR" sz="1100" dirty="0" smtClean="0"/>
              <a:t>03 </a:t>
            </a:r>
            <a:r>
              <a:rPr lang="fr-FR" sz="1100" dirty="0"/>
              <a:t>88 15 66 37</a:t>
            </a:r>
          </a:p>
        </p:txBody>
      </p:sp>
      <p:sp>
        <p:nvSpPr>
          <p:cNvPr id="33" name="Rectangle à coins arrondis 32"/>
          <p:cNvSpPr/>
          <p:nvPr/>
        </p:nvSpPr>
        <p:spPr>
          <a:xfrm rot="21314834">
            <a:off x="1219395" y="4090573"/>
            <a:ext cx="2169080" cy="1249136"/>
          </a:xfrm>
          <a:prstGeom prst="roundRect">
            <a:avLst>
              <a:gd name="adj" fmla="val 924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  <a:ea typeface="Times New Roman" panose="02020603050405020304" pitchFamily="18" charset="0"/>
                <a:cs typeface="Cambria" panose="02040503050406030204" pitchFamily="18" charset="0"/>
              </a:rPr>
              <a:t>sraddet@grandest.fr</a:t>
            </a:r>
            <a:endParaRPr lang="fr-FR" dirty="0"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ctr">
              <a:spcBef>
                <a:spcPts val="450"/>
              </a:spcBef>
            </a:pPr>
            <a:r>
              <a:rPr lang="fr-FR" sz="1400" dirty="0">
                <a:solidFill>
                  <a:srgbClr val="000000"/>
                </a:solidFill>
                <a:ea typeface="Times New Roman" panose="02020603050405020304" pitchFamily="18" charset="0"/>
                <a:cs typeface="Cambria" panose="02040503050406030204" pitchFamily="18" charset="0"/>
              </a:rPr>
              <a:t>Région Grand Est </a:t>
            </a:r>
            <a:endParaRPr lang="fr-FR" sz="1400" dirty="0"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ctr"/>
            <a:r>
              <a:rPr lang="fr-FR" sz="1100" dirty="0">
                <a:solidFill>
                  <a:srgbClr val="000000"/>
                </a:solidFill>
                <a:ea typeface="Times New Roman" panose="02020603050405020304" pitchFamily="18" charset="0"/>
                <a:cs typeface="Cambria" panose="02040503050406030204" pitchFamily="18" charset="0"/>
              </a:rPr>
              <a:t>Site de Strasbourg </a:t>
            </a:r>
            <a:endParaRPr lang="fr-FR" sz="1100" dirty="0"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ctr"/>
            <a:r>
              <a:rPr lang="fr-FR" sz="1100" dirty="0">
                <a:solidFill>
                  <a:srgbClr val="000000"/>
                </a:solidFill>
                <a:ea typeface="Times New Roman" panose="02020603050405020304" pitchFamily="18" charset="0"/>
                <a:cs typeface="Cambria" panose="02040503050406030204" pitchFamily="18" charset="0"/>
              </a:rPr>
              <a:t>1 place Adrien Zeller - BP91006 </a:t>
            </a:r>
            <a:endParaRPr lang="fr-FR" sz="1100" dirty="0"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algn="ctr"/>
            <a:r>
              <a:rPr lang="fr-FR" sz="1100" dirty="0">
                <a:solidFill>
                  <a:srgbClr val="000000"/>
                </a:solidFill>
                <a:ea typeface="Times New Roman" panose="02020603050405020304" pitchFamily="18" charset="0"/>
                <a:cs typeface="Cambria" panose="02040503050406030204" pitchFamily="18" charset="0"/>
              </a:rPr>
              <a:t>67070 Strasbourg cedex</a:t>
            </a:r>
            <a:endParaRPr lang="fr-FR" sz="1100" dirty="0"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13F829B-9587-4A8D-8593-3EFE92457A48}"/>
              </a:ext>
            </a:extLst>
          </p:cNvPr>
          <p:cNvSpPr/>
          <p:nvPr/>
        </p:nvSpPr>
        <p:spPr>
          <a:xfrm>
            <a:off x="1138227" y="799482"/>
            <a:ext cx="340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81C8"/>
                </a:solidFill>
              </a:rPr>
              <a:t>L’équipe technique interservices</a:t>
            </a:r>
            <a:endParaRPr lang="fr-FR" dirty="0">
              <a:solidFill>
                <a:srgbClr val="0081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762" y="3616434"/>
            <a:ext cx="2286976" cy="15248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10627" t="24592" r="30561" b="23330"/>
          <a:stretch/>
        </p:blipFill>
        <p:spPr>
          <a:xfrm>
            <a:off x="955772" y="3616434"/>
            <a:ext cx="5811431" cy="3029115"/>
          </a:xfrm>
          <a:prstGeom prst="rect">
            <a:avLst/>
          </a:prstGeom>
          <a:ln>
            <a:noFill/>
          </a:ln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38" y="5200685"/>
            <a:ext cx="2160000" cy="1436957"/>
          </a:xfrm>
          <a:prstGeom prst="rect">
            <a:avLst/>
          </a:prstGeom>
        </p:spPr>
      </p:pic>
      <p:sp>
        <p:nvSpPr>
          <p:cNvPr id="32" name="Trapèze 31"/>
          <p:cNvSpPr/>
          <p:nvPr/>
        </p:nvSpPr>
        <p:spPr>
          <a:xfrm rot="21352481">
            <a:off x="6664242" y="3517400"/>
            <a:ext cx="256654" cy="3231643"/>
          </a:xfrm>
          <a:prstGeom prst="trapezoid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68" r="26777" b="43303"/>
          <a:stretch/>
        </p:blipFill>
        <p:spPr>
          <a:xfrm>
            <a:off x="2262410" y="1285638"/>
            <a:ext cx="1640931" cy="198596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30" t="7988" r="50415" b="44492"/>
          <a:stretch/>
        </p:blipFill>
        <p:spPr>
          <a:xfrm>
            <a:off x="4074349" y="1425363"/>
            <a:ext cx="1640932" cy="166448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" t="-897" r="77747" b="44200"/>
          <a:stretch/>
        </p:blipFill>
        <p:spPr>
          <a:xfrm>
            <a:off x="453729" y="1231368"/>
            <a:ext cx="1640931" cy="198596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42" t="57620" r="67103" b="5172"/>
          <a:stretch/>
        </p:blipFill>
        <p:spPr>
          <a:xfrm>
            <a:off x="5728362" y="1528069"/>
            <a:ext cx="1640932" cy="130332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99" t="54254" r="39546" b="-10951"/>
          <a:stretch/>
        </p:blipFill>
        <p:spPr>
          <a:xfrm>
            <a:off x="7161482" y="1357699"/>
            <a:ext cx="1813401" cy="219469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8831" y="676073"/>
            <a:ext cx="7338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/>
            <a:r>
              <a:rPr lang="fr-FR" altLang="fr-FR" sz="2400" b="1" dirty="0">
                <a:solidFill>
                  <a:srgbClr val="006EAB"/>
                </a:solidFill>
              </a:rPr>
              <a:t>Le Grand Est, la Région la plus Européenne de France</a:t>
            </a:r>
          </a:p>
        </p:txBody>
      </p:sp>
    </p:spTree>
    <p:extLst>
      <p:ext uri="{BB962C8B-B14F-4D97-AF65-F5344CB8AC3E}">
        <p14:creationId xmlns:p14="http://schemas.microsoft.com/office/powerpoint/2010/main" val="38823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831" y="613930"/>
            <a:ext cx="8256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/>
            <a:r>
              <a:rPr lang="fr-FR" altLang="fr-FR" sz="2400" b="1" dirty="0">
                <a:solidFill>
                  <a:srgbClr val="006EAB"/>
                </a:solidFill>
              </a:rPr>
              <a:t>Le Grand </a:t>
            </a:r>
            <a:r>
              <a:rPr lang="fr-FR" altLang="fr-FR" sz="2400" b="1" dirty="0" smtClean="0">
                <a:solidFill>
                  <a:srgbClr val="006EAB"/>
                </a:solidFill>
              </a:rPr>
              <a:t>Est et ses habitudes de coopérations transfrontalières</a:t>
            </a:r>
            <a:endParaRPr lang="fr-FR" altLang="fr-FR" sz="2400" b="1" dirty="0">
              <a:solidFill>
                <a:srgbClr val="006EAB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57" y="1075595"/>
            <a:ext cx="7492753" cy="55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2" y="1075594"/>
            <a:ext cx="8960557" cy="57824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831" y="622808"/>
            <a:ext cx="8256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/>
            <a:r>
              <a:rPr lang="fr-FR" altLang="fr-FR" sz="2400" b="1" dirty="0">
                <a:solidFill>
                  <a:srgbClr val="006EAB"/>
                </a:solidFill>
              </a:rPr>
              <a:t>Le Grand </a:t>
            </a:r>
            <a:r>
              <a:rPr lang="fr-FR" altLang="fr-FR" sz="2400" b="1" dirty="0" smtClean="0">
                <a:solidFill>
                  <a:srgbClr val="006EAB"/>
                </a:solidFill>
              </a:rPr>
              <a:t>Est, interdépendant des territoires transfrontaliers</a:t>
            </a:r>
            <a:endParaRPr lang="fr-FR" altLang="fr-FR" sz="2400" b="1" dirty="0">
              <a:solidFill>
                <a:srgbClr val="006E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24830" r="25623" b="5896"/>
          <a:stretch/>
        </p:blipFill>
        <p:spPr>
          <a:xfrm>
            <a:off x="5486875" y="886291"/>
            <a:ext cx="3554030" cy="3846762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88831" y="613930"/>
            <a:ext cx="8256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/>
            <a:r>
              <a:rPr lang="fr-FR" altLang="fr-FR" sz="2400" b="1" dirty="0" smtClean="0">
                <a:solidFill>
                  <a:srgbClr val="006EAB"/>
                </a:solidFill>
              </a:rPr>
              <a:t>Le SRADDET, schéma régional d’aménagement,</a:t>
            </a:r>
          </a:p>
          <a:p>
            <a:pPr marL="92075"/>
            <a:r>
              <a:rPr lang="fr-FR" altLang="fr-FR" sz="2400" b="1" dirty="0" smtClean="0">
                <a:solidFill>
                  <a:srgbClr val="006EAB"/>
                </a:solidFill>
              </a:rPr>
              <a:t>de développement durable et </a:t>
            </a:r>
          </a:p>
          <a:p>
            <a:pPr marL="92075"/>
            <a:r>
              <a:rPr lang="fr-FR" altLang="fr-FR" sz="2400" b="1" dirty="0" smtClean="0">
                <a:solidFill>
                  <a:srgbClr val="006EAB"/>
                </a:solidFill>
              </a:rPr>
              <a:t>d’égalité des territoires</a:t>
            </a:r>
            <a:endParaRPr lang="fr-FR" altLang="fr-FR" sz="2400" b="1" dirty="0">
              <a:solidFill>
                <a:srgbClr val="006EAB"/>
              </a:solidFill>
            </a:endParaRPr>
          </a:p>
        </p:txBody>
      </p:sp>
      <p:sp>
        <p:nvSpPr>
          <p:cNvPr id="84" name="Carré corné 83"/>
          <p:cNvSpPr/>
          <p:nvPr/>
        </p:nvSpPr>
        <p:spPr>
          <a:xfrm>
            <a:off x="3102831" y="2742095"/>
            <a:ext cx="2407955" cy="1631411"/>
          </a:xfrm>
          <a:prstGeom prst="foldedCorner">
            <a:avLst>
              <a:gd name="adj" fmla="val 169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06" tIns="67909" rIns="78206" bIns="39103" rtlCol="0" anchor="t" anchorCtr="0"/>
          <a:lstStyle/>
          <a:p>
            <a:pPr algn="ctr">
              <a:spcBef>
                <a:spcPts val="565"/>
              </a:spcBef>
            </a:pPr>
            <a:r>
              <a:rPr lang="fr-FR" sz="1968" b="1" cap="small" dirty="0" smtClean="0">
                <a:solidFill>
                  <a:schemeClr val="tx1"/>
                </a:solidFill>
              </a:rPr>
              <a:t>Annexes</a:t>
            </a:r>
          </a:p>
          <a:p>
            <a:pPr algn="ctr">
              <a:spcBef>
                <a:spcPts val="565"/>
              </a:spcBef>
            </a:pPr>
            <a:endParaRPr lang="fr-FR" sz="1968" b="1" cap="small" dirty="0">
              <a:solidFill>
                <a:schemeClr val="tx1"/>
              </a:solidFill>
            </a:endParaRPr>
          </a:p>
          <a:p>
            <a:pPr algn="ctr">
              <a:spcBef>
                <a:spcPts val="565"/>
              </a:spcBef>
            </a:pPr>
            <a:endParaRPr lang="fr-FR" sz="1968" b="1" cap="small" dirty="0" smtClean="0">
              <a:solidFill>
                <a:schemeClr val="tx1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fr-FR" sz="1968" cap="small" dirty="0" smtClean="0">
                <a:solidFill>
                  <a:schemeClr val="tx1"/>
                </a:solidFill>
              </a:rPr>
              <a:t>…</a:t>
            </a:r>
          </a:p>
          <a:p>
            <a:pPr>
              <a:lnSpc>
                <a:spcPct val="80000"/>
              </a:lnSpc>
            </a:pPr>
            <a:endParaRPr lang="fr-FR" sz="12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5" name="Carré corné 84"/>
          <p:cNvSpPr/>
          <p:nvPr/>
        </p:nvSpPr>
        <p:spPr>
          <a:xfrm>
            <a:off x="257649" y="2742095"/>
            <a:ext cx="2622991" cy="3866346"/>
          </a:xfrm>
          <a:prstGeom prst="foldedCorner">
            <a:avLst>
              <a:gd name="adj" fmla="val 867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06" tIns="67909" rIns="78206" bIns="39103" rtlCol="0" anchor="t" anchorCtr="0"/>
          <a:lstStyle/>
          <a:p>
            <a:pPr algn="ctr">
              <a:spcBef>
                <a:spcPts val="565"/>
              </a:spcBef>
            </a:pPr>
            <a:r>
              <a:rPr lang="fr-FR" sz="1968" b="1" cap="small" dirty="0" smtClean="0">
                <a:solidFill>
                  <a:schemeClr val="tx1"/>
                </a:solidFill>
              </a:rPr>
              <a:t>Rapport</a:t>
            </a:r>
            <a:endParaRPr lang="fr-FR" sz="1968" cap="small" dirty="0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BC3A64F-44D6-43CA-9D45-9AE6B0CB39B7}"/>
              </a:ext>
            </a:extLst>
          </p:cNvPr>
          <p:cNvSpPr/>
          <p:nvPr/>
        </p:nvSpPr>
        <p:spPr>
          <a:xfrm>
            <a:off x="390425" y="4701676"/>
            <a:ext cx="2357439" cy="1459474"/>
          </a:xfrm>
          <a:prstGeom prst="rect">
            <a:avLst/>
          </a:prstGeom>
          <a:solidFill>
            <a:srgbClr val="7CC7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Stratégie 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6BC3A64F-44D6-43CA-9D45-9AE6B0CB39B7}"/>
              </a:ext>
            </a:extLst>
          </p:cNvPr>
          <p:cNvSpPr/>
          <p:nvPr/>
        </p:nvSpPr>
        <p:spPr>
          <a:xfrm>
            <a:off x="390425" y="3159584"/>
            <a:ext cx="2357439" cy="1451227"/>
          </a:xfrm>
          <a:prstGeom prst="rect">
            <a:avLst/>
          </a:prstGeom>
          <a:solidFill>
            <a:srgbClr val="ACC9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 territorial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Rectangle à coins arrondis 87"/>
          <p:cNvSpPr/>
          <p:nvPr/>
        </p:nvSpPr>
        <p:spPr>
          <a:xfrm>
            <a:off x="573203" y="5007517"/>
            <a:ext cx="1991882" cy="396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E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8206" tIns="39103" rIns="78206" bIns="39103" rtlCol="0" anchor="t"/>
          <a:lstStyle/>
          <a:p>
            <a:pPr algn="ctr">
              <a:lnSpc>
                <a:spcPct val="80000"/>
              </a:lnSpc>
            </a:pPr>
            <a:r>
              <a:rPr lang="fr-FR" sz="1450" b="1" dirty="0" smtClean="0">
                <a:solidFill>
                  <a:srgbClr val="006EAB"/>
                </a:solidFill>
              </a:rPr>
              <a:t>Objectifs</a:t>
            </a:r>
            <a:endParaRPr lang="fr-FR" sz="1450" b="1" dirty="0">
              <a:solidFill>
                <a:srgbClr val="006EAB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fr-FR" sz="1100" b="1" dirty="0" smtClean="0">
                <a:solidFill>
                  <a:srgbClr val="006EAB"/>
                </a:solidFill>
              </a:rPr>
              <a:t>Opposables « prise en compte »</a:t>
            </a:r>
            <a:endParaRPr lang="fr-FR" sz="1100" b="1" dirty="0">
              <a:solidFill>
                <a:srgbClr val="006EAB"/>
              </a:solidFill>
            </a:endParaRPr>
          </a:p>
        </p:txBody>
      </p:sp>
      <p:sp>
        <p:nvSpPr>
          <p:cNvPr id="89" name="Rectangle à coins arrondis 88"/>
          <p:cNvSpPr/>
          <p:nvPr/>
        </p:nvSpPr>
        <p:spPr>
          <a:xfrm>
            <a:off x="573203" y="3472822"/>
            <a:ext cx="1991882" cy="396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8206" tIns="39103" rIns="78206" bIns="39103" rtlCol="0" anchor="ctr"/>
          <a:lstStyle/>
          <a:p>
            <a:pPr algn="ctr">
              <a:spcAft>
                <a:spcPts val="600"/>
              </a:spcAft>
            </a:pPr>
            <a:r>
              <a:rPr lang="fr-FR" sz="1369" b="1" dirty="0">
                <a:solidFill>
                  <a:schemeClr val="tx1"/>
                </a:solidFill>
              </a:rPr>
              <a:t>Etat des lieux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90" name="Rectangle à coins arrondis 89"/>
          <p:cNvSpPr/>
          <p:nvPr/>
        </p:nvSpPr>
        <p:spPr>
          <a:xfrm>
            <a:off x="573203" y="4062383"/>
            <a:ext cx="1991882" cy="396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8206" tIns="39103" rIns="78206" bIns="39103" rtlCol="0" anchor="ctr"/>
          <a:lstStyle/>
          <a:p>
            <a:pPr algn="ctr"/>
            <a:r>
              <a:rPr lang="fr-FR" sz="1369" b="1" dirty="0" smtClean="0">
                <a:solidFill>
                  <a:schemeClr val="tx1"/>
                </a:solidFill>
              </a:rPr>
              <a:t>Enjeux et défis</a:t>
            </a:r>
            <a:endParaRPr lang="fr-FR" sz="1369" b="1" dirty="0">
              <a:solidFill>
                <a:schemeClr val="tx1"/>
              </a:solidFill>
            </a:endParaRPr>
          </a:p>
        </p:txBody>
      </p:sp>
      <p:cxnSp>
        <p:nvCxnSpPr>
          <p:cNvPr id="91" name="Connecteur droit avec flèche 90"/>
          <p:cNvCxnSpPr/>
          <p:nvPr/>
        </p:nvCxnSpPr>
        <p:spPr>
          <a:xfrm>
            <a:off x="1569144" y="3868822"/>
            <a:ext cx="0" cy="19356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arré corné 91"/>
          <p:cNvSpPr/>
          <p:nvPr/>
        </p:nvSpPr>
        <p:spPr>
          <a:xfrm>
            <a:off x="3102831" y="4571506"/>
            <a:ext cx="2407955" cy="2036935"/>
          </a:xfrm>
          <a:prstGeom prst="foldedCorner">
            <a:avLst>
              <a:gd name="adj" fmla="val 12358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06" tIns="67909" rIns="78206" bIns="39103" rtlCol="0" anchor="t" anchorCtr="0"/>
          <a:lstStyle/>
          <a:p>
            <a:pPr algn="ctr">
              <a:spcBef>
                <a:spcPts val="565"/>
              </a:spcBef>
            </a:pPr>
            <a:r>
              <a:rPr lang="fr-FR" sz="1968" b="1" cap="small" dirty="0" smtClean="0">
                <a:solidFill>
                  <a:schemeClr val="tx1"/>
                </a:solidFill>
              </a:rPr>
              <a:t>Fascicule</a:t>
            </a:r>
            <a:r>
              <a:rPr lang="fr-FR" sz="1968" cap="small" dirty="0" smtClean="0">
                <a:solidFill>
                  <a:schemeClr val="tx1"/>
                </a:solidFill>
              </a:rPr>
              <a:t> </a:t>
            </a:r>
            <a:endParaRPr lang="fr-FR" sz="1968" cap="small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fr-FR" sz="12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fr-FR" sz="12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fr-FR" sz="12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3" name="Rectangle à coins arrondis 92"/>
          <p:cNvSpPr/>
          <p:nvPr/>
        </p:nvSpPr>
        <p:spPr>
          <a:xfrm>
            <a:off x="3298912" y="5006642"/>
            <a:ext cx="1991882" cy="39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8206" tIns="39103" rIns="78206" bIns="39103" rtlCol="0" anchor="t"/>
          <a:lstStyle/>
          <a:p>
            <a:pPr algn="ctr">
              <a:lnSpc>
                <a:spcPct val="80000"/>
              </a:lnSpc>
            </a:pPr>
            <a:r>
              <a:rPr lang="fr-FR" sz="1450" b="1" dirty="0">
                <a:solidFill>
                  <a:srgbClr val="FF0000"/>
                </a:solidFill>
              </a:rPr>
              <a:t>Règles générales</a:t>
            </a:r>
          </a:p>
          <a:p>
            <a:pPr algn="ctr">
              <a:lnSpc>
                <a:spcPct val="80000"/>
              </a:lnSpc>
            </a:pPr>
            <a:r>
              <a:rPr lang="fr-FR" sz="1100" b="1" dirty="0">
                <a:solidFill>
                  <a:srgbClr val="FF0000"/>
                </a:solidFill>
              </a:rPr>
              <a:t>Opposables « compatibilité »</a:t>
            </a:r>
          </a:p>
        </p:txBody>
      </p:sp>
      <p:sp>
        <p:nvSpPr>
          <p:cNvPr id="94" name="Rectangle à coins arrondis 93"/>
          <p:cNvSpPr/>
          <p:nvPr/>
        </p:nvSpPr>
        <p:spPr>
          <a:xfrm>
            <a:off x="3298912" y="5457853"/>
            <a:ext cx="1991882" cy="396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8206" tIns="39103" rIns="78206" bIns="39103" rtlCol="0" anchor="t"/>
          <a:lstStyle/>
          <a:p>
            <a:pPr algn="ctr">
              <a:lnSpc>
                <a:spcPct val="80000"/>
              </a:lnSpc>
            </a:pPr>
            <a:r>
              <a:rPr lang="fr-FR" sz="1369" dirty="0">
                <a:solidFill>
                  <a:schemeClr val="tx1"/>
                </a:solidFill>
              </a:rPr>
              <a:t>Mesures </a:t>
            </a:r>
            <a:br>
              <a:rPr lang="fr-FR" sz="1369" dirty="0">
                <a:solidFill>
                  <a:schemeClr val="tx1"/>
                </a:solidFill>
              </a:rPr>
            </a:br>
            <a:r>
              <a:rPr lang="fr-FR" sz="1369" dirty="0">
                <a:solidFill>
                  <a:schemeClr val="tx1"/>
                </a:solidFill>
              </a:rPr>
              <a:t>d’accompagnement</a:t>
            </a:r>
          </a:p>
        </p:txBody>
      </p:sp>
      <p:sp>
        <p:nvSpPr>
          <p:cNvPr id="95" name="Rectangle à coins arrondis 94"/>
          <p:cNvSpPr/>
          <p:nvPr/>
        </p:nvSpPr>
        <p:spPr>
          <a:xfrm>
            <a:off x="3298912" y="6030173"/>
            <a:ext cx="1991882" cy="396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8206" tIns="39103" rIns="78206" bIns="39103" rtlCol="0" anchor="t"/>
          <a:lstStyle/>
          <a:p>
            <a:pPr algn="ctr">
              <a:lnSpc>
                <a:spcPct val="80000"/>
              </a:lnSpc>
            </a:pPr>
            <a:r>
              <a:rPr lang="fr-FR" sz="1369" dirty="0" smtClean="0">
                <a:solidFill>
                  <a:schemeClr val="tx1"/>
                </a:solidFill>
              </a:rPr>
              <a:t>Indicateurs de suivi</a:t>
            </a:r>
            <a:br>
              <a:rPr lang="fr-FR" sz="1369" dirty="0" smtClean="0">
                <a:solidFill>
                  <a:schemeClr val="tx1"/>
                </a:solidFill>
              </a:rPr>
            </a:br>
            <a:r>
              <a:rPr lang="fr-FR" sz="1369" dirty="0" smtClean="0">
                <a:solidFill>
                  <a:schemeClr val="tx1"/>
                </a:solidFill>
              </a:rPr>
              <a:t>et d’évaluation</a:t>
            </a:r>
            <a:endParaRPr lang="fr-FR" sz="1369" dirty="0">
              <a:solidFill>
                <a:schemeClr val="tx1"/>
              </a:solidFill>
            </a:endParaRPr>
          </a:p>
        </p:txBody>
      </p:sp>
      <p:sp>
        <p:nvSpPr>
          <p:cNvPr id="96" name="Rectangle à coins arrondis 95"/>
          <p:cNvSpPr/>
          <p:nvPr/>
        </p:nvSpPr>
        <p:spPr>
          <a:xfrm>
            <a:off x="573203" y="5601117"/>
            <a:ext cx="1991882" cy="396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8206" tIns="39103" rIns="78206" bIns="39103" rtlCol="0" anchor="ctr"/>
          <a:lstStyle/>
          <a:p>
            <a:pPr algn="ctr"/>
            <a:r>
              <a:rPr lang="fr-FR" sz="1369" b="1" dirty="0">
                <a:solidFill>
                  <a:schemeClr val="tx1"/>
                </a:solidFill>
              </a:rPr>
              <a:t>Carte </a:t>
            </a:r>
            <a:r>
              <a:rPr lang="fr-FR" sz="1369" b="1" dirty="0" smtClean="0">
                <a:solidFill>
                  <a:schemeClr val="tx1"/>
                </a:solidFill>
              </a:rPr>
              <a:t>1/150millième</a:t>
            </a:r>
            <a:endParaRPr lang="fr-FR" sz="1369" b="1" dirty="0">
              <a:solidFill>
                <a:schemeClr val="tx1"/>
              </a:solidFill>
            </a:endParaRPr>
          </a:p>
        </p:txBody>
      </p:sp>
      <p:sp>
        <p:nvSpPr>
          <p:cNvPr id="97" name="Rectangle à coins arrondis 96"/>
          <p:cNvSpPr/>
          <p:nvPr/>
        </p:nvSpPr>
        <p:spPr>
          <a:xfrm>
            <a:off x="3298912" y="3193034"/>
            <a:ext cx="1991882" cy="39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EC9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8206" tIns="39103" rIns="78206" bIns="39103" rtlCol="0" anchor="t"/>
          <a:lstStyle/>
          <a:p>
            <a:pPr algn="ctr">
              <a:lnSpc>
                <a:spcPct val="80000"/>
              </a:lnSpc>
            </a:pPr>
            <a:r>
              <a:rPr lang="fr-FR" sz="1369" dirty="0">
                <a:solidFill>
                  <a:schemeClr val="tx1"/>
                </a:solidFill>
              </a:rPr>
              <a:t>Diagnostics</a:t>
            </a:r>
          </a:p>
          <a:p>
            <a:pPr algn="ctr">
              <a:lnSpc>
                <a:spcPct val="80000"/>
              </a:lnSpc>
            </a:pPr>
            <a:r>
              <a:rPr lang="fr-FR" sz="1369" dirty="0">
                <a:solidFill>
                  <a:schemeClr val="tx1"/>
                </a:solidFill>
              </a:rPr>
              <a:t>thématiques</a:t>
            </a:r>
          </a:p>
        </p:txBody>
      </p:sp>
      <p:sp>
        <p:nvSpPr>
          <p:cNvPr id="98" name="Rectangle à coins arrondis 97"/>
          <p:cNvSpPr/>
          <p:nvPr/>
        </p:nvSpPr>
        <p:spPr>
          <a:xfrm>
            <a:off x="3298912" y="3659720"/>
            <a:ext cx="1991882" cy="396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8206" tIns="39103" rIns="78206" bIns="39103" rtlCol="0" anchor="t"/>
          <a:lstStyle/>
          <a:p>
            <a:pPr algn="ctr">
              <a:lnSpc>
                <a:spcPct val="80000"/>
              </a:lnSpc>
            </a:pPr>
            <a:r>
              <a:rPr lang="fr-FR" sz="1369" dirty="0" smtClean="0">
                <a:solidFill>
                  <a:schemeClr val="tx1"/>
                </a:solidFill>
              </a:rPr>
              <a:t>Évaluation</a:t>
            </a:r>
            <a:br>
              <a:rPr lang="fr-FR" sz="1369" dirty="0" smtClean="0">
                <a:solidFill>
                  <a:schemeClr val="tx1"/>
                </a:solidFill>
              </a:rPr>
            </a:br>
            <a:r>
              <a:rPr lang="fr-FR" sz="1369" dirty="0" smtClean="0">
                <a:solidFill>
                  <a:schemeClr val="tx1"/>
                </a:solidFill>
              </a:rPr>
              <a:t>environnementale</a:t>
            </a:r>
            <a:endParaRPr lang="fr-FR" sz="1369" dirty="0">
              <a:solidFill>
                <a:schemeClr val="tx1"/>
              </a:solidFill>
            </a:endParaRPr>
          </a:p>
        </p:txBody>
      </p:sp>
      <p:cxnSp>
        <p:nvCxnSpPr>
          <p:cNvPr id="99" name="Connecteur en angle 98"/>
          <p:cNvCxnSpPr>
            <a:stCxn id="93" idx="3"/>
            <a:endCxn id="94" idx="3"/>
          </p:cNvCxnSpPr>
          <p:nvPr/>
        </p:nvCxnSpPr>
        <p:spPr>
          <a:xfrm>
            <a:off x="5290794" y="5204642"/>
            <a:ext cx="12700" cy="451211"/>
          </a:xfrm>
          <a:prstGeom prst="bentConnector3">
            <a:avLst>
              <a:gd name="adj1" fmla="val 1240780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>
            <a:stCxn id="90" idx="2"/>
            <a:endCxn id="88" idx="0"/>
          </p:cNvCxnSpPr>
          <p:nvPr/>
        </p:nvCxnSpPr>
        <p:spPr>
          <a:xfrm>
            <a:off x="1569144" y="4458383"/>
            <a:ext cx="0" cy="54913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>
            <a:stCxn id="88" idx="2"/>
            <a:endCxn id="96" idx="0"/>
          </p:cNvCxnSpPr>
          <p:nvPr/>
        </p:nvCxnSpPr>
        <p:spPr>
          <a:xfrm>
            <a:off x="1569144" y="5403517"/>
            <a:ext cx="0" cy="1976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Parenthèse ouvrante 101"/>
          <p:cNvSpPr/>
          <p:nvPr/>
        </p:nvSpPr>
        <p:spPr>
          <a:xfrm rot="16200000">
            <a:off x="2906285" y="5405596"/>
            <a:ext cx="221419" cy="5253135"/>
          </a:xfrm>
          <a:prstGeom prst="leftBracket">
            <a:avLst>
              <a:gd name="adj" fmla="val 108873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3" name="Rectangle 102"/>
          <p:cNvSpPr/>
          <p:nvPr/>
        </p:nvSpPr>
        <p:spPr>
          <a:xfrm>
            <a:off x="2403421" y="7958779"/>
            <a:ext cx="1227146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sz="1600" b="1" dirty="0" smtClean="0"/>
              <a:t>LE SRADDET</a:t>
            </a:r>
            <a:endParaRPr lang="fr-FR" altLang="fr-FR" sz="1600" b="1" dirty="0" smtClean="0">
              <a:solidFill>
                <a:schemeClr val="tx2"/>
              </a:solidFill>
            </a:endParaRPr>
          </a:p>
        </p:txBody>
      </p:sp>
      <p:cxnSp>
        <p:nvCxnSpPr>
          <p:cNvPr id="104" name="Connecteur droit avec flèche 103"/>
          <p:cNvCxnSpPr>
            <a:stCxn id="97" idx="1"/>
          </p:cNvCxnSpPr>
          <p:nvPr/>
        </p:nvCxnSpPr>
        <p:spPr>
          <a:xfrm flipH="1">
            <a:off x="2747864" y="3391034"/>
            <a:ext cx="551048" cy="3690"/>
          </a:xfrm>
          <a:prstGeom prst="straightConnector1">
            <a:avLst/>
          </a:prstGeom>
          <a:ln w="28575">
            <a:solidFill>
              <a:srgbClr val="ACC912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>
            <a:stCxn id="88" idx="3"/>
            <a:endCxn id="93" idx="1"/>
          </p:cNvCxnSpPr>
          <p:nvPr/>
        </p:nvCxnSpPr>
        <p:spPr>
          <a:xfrm flipV="1">
            <a:off x="2565085" y="5204642"/>
            <a:ext cx="733827" cy="8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72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/>
          <p:cNvGrpSpPr/>
          <p:nvPr/>
        </p:nvGrpSpPr>
        <p:grpSpPr>
          <a:xfrm>
            <a:off x="4104524" y="4203965"/>
            <a:ext cx="1032850" cy="1191750"/>
            <a:chOff x="3090479" y="5459974"/>
            <a:chExt cx="1094802" cy="1263233"/>
          </a:xfrm>
        </p:grpSpPr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90479" y="5459974"/>
              <a:ext cx="1094802" cy="1263233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81" b="25327"/>
            <a:stretch/>
          </p:blipFill>
          <p:spPr>
            <a:xfrm rot="21250456">
              <a:off x="3360056" y="5729113"/>
              <a:ext cx="669110" cy="412781"/>
            </a:xfrm>
            <a:prstGeom prst="rect">
              <a:avLst/>
            </a:prstGeom>
          </p:spPr>
        </p:pic>
        <p:pic>
          <p:nvPicPr>
            <p:cNvPr id="44" name="Image 43" descr="Macintosh HD:Users:com:Desktop:logo_GE.jpg"/>
            <p:cNvPicPr>
              <a:picLocks noChangeAspect="1"/>
            </p:cNvPicPr>
            <p:nvPr/>
          </p:nvPicPr>
          <p:blipFill>
            <a:blip r:embed="rId5" r:link="rId6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90676">
              <a:off x="3415213" y="6137345"/>
              <a:ext cx="560248" cy="2332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e 8"/>
          <p:cNvGrpSpPr/>
          <p:nvPr/>
        </p:nvGrpSpPr>
        <p:grpSpPr>
          <a:xfrm>
            <a:off x="4352044" y="529315"/>
            <a:ext cx="684743" cy="684743"/>
            <a:chOff x="1611257" y="249097"/>
            <a:chExt cx="725814" cy="72581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Ellipse 9"/>
            <p:cNvSpPr/>
            <p:nvPr/>
          </p:nvSpPr>
          <p:spPr>
            <a:xfrm>
              <a:off x="1611257" y="249097"/>
              <a:ext cx="725814" cy="72581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lipse 4"/>
            <p:cNvSpPr/>
            <p:nvPr/>
          </p:nvSpPr>
          <p:spPr>
            <a:xfrm>
              <a:off x="1717550" y="355390"/>
              <a:ext cx="513228" cy="51322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981" tIns="11981" rIns="11981" bIns="11981" numCol="1" spcCol="1270" anchor="ctr" anchorCtr="0">
              <a:noAutofit/>
            </a:bodyPr>
            <a:lstStyle/>
            <a:p>
              <a:pPr algn="ctr" defTabSz="41936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>
                  <a:solidFill>
                    <a:schemeClr val="tx1"/>
                  </a:solidFill>
                </a:rPr>
                <a:t>Égalité </a:t>
              </a:r>
            </a:p>
          </p:txBody>
        </p:sp>
      </p:grpSp>
      <p:sp>
        <p:nvSpPr>
          <p:cNvPr id="12" name="Ellipse 11"/>
          <p:cNvSpPr/>
          <p:nvPr/>
        </p:nvSpPr>
        <p:spPr>
          <a:xfrm>
            <a:off x="3885313" y="905760"/>
            <a:ext cx="684743" cy="68474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defTabSz="419362">
              <a:lnSpc>
                <a:spcPct val="90000"/>
              </a:lnSpc>
              <a:spcBef>
                <a:spcPct val="0"/>
              </a:spcBef>
            </a:pPr>
            <a:r>
              <a:rPr lang="fr-FR" sz="1050" dirty="0">
                <a:solidFill>
                  <a:schemeClr val="tx1"/>
                </a:solidFill>
              </a:rPr>
              <a:t>Numérique</a:t>
            </a:r>
          </a:p>
          <a:p>
            <a:pPr algn="ctr" defTabSz="419362">
              <a:lnSpc>
                <a:spcPct val="90000"/>
              </a:lnSpc>
              <a:spcBef>
                <a:spcPct val="0"/>
              </a:spcBef>
            </a:pPr>
            <a:r>
              <a:rPr lang="fr-FR" sz="1050" dirty="0">
                <a:solidFill>
                  <a:schemeClr val="tx1"/>
                </a:solidFill>
              </a:rPr>
              <a:t>SDTAN</a:t>
            </a:r>
          </a:p>
        </p:txBody>
      </p:sp>
      <p:graphicFrame>
        <p:nvGraphicFramePr>
          <p:cNvPr id="13" name="Diagramme 12"/>
          <p:cNvGraphicFramePr/>
          <p:nvPr>
            <p:extLst/>
          </p:nvPr>
        </p:nvGraphicFramePr>
        <p:xfrm>
          <a:off x="3080944" y="2186465"/>
          <a:ext cx="3098865" cy="2430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8" name="Groupe 17"/>
          <p:cNvGrpSpPr/>
          <p:nvPr/>
        </p:nvGrpSpPr>
        <p:grpSpPr>
          <a:xfrm>
            <a:off x="3878270" y="2095176"/>
            <a:ext cx="683600" cy="683600"/>
            <a:chOff x="1400758" y="223452"/>
            <a:chExt cx="724603" cy="724603"/>
          </a:xfrm>
        </p:grpSpPr>
        <p:sp>
          <p:nvSpPr>
            <p:cNvPr id="19" name="Ellipse 18"/>
            <p:cNvSpPr/>
            <p:nvPr/>
          </p:nvSpPr>
          <p:spPr>
            <a:xfrm>
              <a:off x="1400758" y="223452"/>
              <a:ext cx="724603" cy="724603"/>
            </a:xfrm>
            <a:prstGeom prst="ellipse">
              <a:avLst/>
            </a:prstGeom>
            <a:solidFill>
              <a:srgbClr val="AEC90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lipse 4"/>
            <p:cNvSpPr/>
            <p:nvPr/>
          </p:nvSpPr>
          <p:spPr>
            <a:xfrm>
              <a:off x="1506874" y="329568"/>
              <a:ext cx="512371" cy="5123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4377" tIns="14377" rIns="14377" bIns="14377" numCol="1" spcCol="1270" anchor="ctr" anchorCtr="0">
              <a:noAutofit/>
            </a:bodyPr>
            <a:lstStyle/>
            <a:p>
              <a:pPr algn="ctr" defTabSz="503234">
                <a:lnSpc>
                  <a:spcPct val="90000"/>
                </a:lnSpc>
                <a:spcBef>
                  <a:spcPct val="0"/>
                </a:spcBef>
              </a:pPr>
              <a:r>
                <a:rPr lang="fr-FR" sz="1100" dirty="0">
                  <a:solidFill>
                    <a:schemeClr val="tx1"/>
                  </a:solidFill>
                </a:rPr>
                <a:t>Biodiversité</a:t>
              </a:r>
            </a:p>
            <a:p>
              <a:pPr algn="ctr" defTabSz="503234">
                <a:lnSpc>
                  <a:spcPct val="90000"/>
                </a:lnSpc>
                <a:spcBef>
                  <a:spcPct val="0"/>
                </a:spcBef>
              </a:pPr>
              <a:r>
                <a:rPr lang="fr-FR" sz="1100" dirty="0">
                  <a:solidFill>
                    <a:schemeClr val="tx1"/>
                  </a:solidFill>
                </a:rPr>
                <a:t> SRCE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4649705" y="1814995"/>
            <a:ext cx="683600" cy="683600"/>
            <a:chOff x="837254" y="338148"/>
            <a:chExt cx="724603" cy="724603"/>
          </a:xfrm>
        </p:grpSpPr>
        <p:sp>
          <p:nvSpPr>
            <p:cNvPr id="22" name="Ellipse 21"/>
            <p:cNvSpPr/>
            <p:nvPr/>
          </p:nvSpPr>
          <p:spPr>
            <a:xfrm>
              <a:off x="837254" y="338148"/>
              <a:ext cx="724603" cy="724603"/>
            </a:xfrm>
            <a:prstGeom prst="ellipse">
              <a:avLst/>
            </a:prstGeom>
            <a:solidFill>
              <a:srgbClr val="FFD4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lipse 4"/>
            <p:cNvSpPr/>
            <p:nvPr/>
          </p:nvSpPr>
          <p:spPr>
            <a:xfrm>
              <a:off x="943370" y="444264"/>
              <a:ext cx="512371" cy="5123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4377" tIns="14377" rIns="14377" bIns="14377" numCol="1" spcCol="1270" anchor="ctr" anchorCtr="0">
              <a:noAutofit/>
            </a:bodyPr>
            <a:lstStyle/>
            <a:p>
              <a:pPr algn="ctr" defTabSz="503234">
                <a:lnSpc>
                  <a:spcPct val="90000"/>
                </a:lnSpc>
                <a:spcBef>
                  <a:spcPct val="0"/>
                </a:spcBef>
              </a:pPr>
              <a:r>
                <a:rPr lang="fr-FR" sz="1100" dirty="0">
                  <a:solidFill>
                    <a:schemeClr val="tx1"/>
                  </a:solidFill>
                </a:rPr>
                <a:t>Climat-</a:t>
              </a:r>
            </a:p>
            <a:p>
              <a:pPr algn="ctr" defTabSz="503234">
                <a:lnSpc>
                  <a:spcPct val="90000"/>
                </a:lnSpc>
                <a:spcBef>
                  <a:spcPct val="0"/>
                </a:spcBef>
              </a:pPr>
              <a:r>
                <a:rPr lang="fr-FR" sz="1100" dirty="0">
                  <a:solidFill>
                    <a:schemeClr val="tx1"/>
                  </a:solidFill>
                </a:rPr>
                <a:t>air-énergie</a:t>
              </a:r>
            </a:p>
            <a:p>
              <a:pPr algn="ctr" defTabSz="503234">
                <a:lnSpc>
                  <a:spcPct val="90000"/>
                </a:lnSpc>
                <a:spcBef>
                  <a:spcPct val="0"/>
                </a:spcBef>
              </a:pPr>
              <a:r>
                <a:rPr lang="fr-FR" sz="1100" dirty="0">
                  <a:solidFill>
                    <a:schemeClr val="tx1"/>
                  </a:solidFill>
                </a:rPr>
                <a:t>SRCAE</a:t>
              </a:r>
            </a:p>
          </p:txBody>
        </p:sp>
      </p:grpSp>
      <p:sp>
        <p:nvSpPr>
          <p:cNvPr id="25" name="Rectangle à coins arrondis 24"/>
          <p:cNvSpPr/>
          <p:nvPr/>
        </p:nvSpPr>
        <p:spPr>
          <a:xfrm>
            <a:off x="5878035" y="5759031"/>
            <a:ext cx="1147220" cy="675748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accent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321" dirty="0">
                <a:solidFill>
                  <a:schemeClr val="tx1"/>
                </a:solidFill>
              </a:rPr>
              <a:t>Charte de parc (PNR)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4151585" y="1378774"/>
            <a:ext cx="684743" cy="684743"/>
            <a:chOff x="1325009" y="338713"/>
            <a:chExt cx="725814" cy="725814"/>
          </a:xfrm>
          <a:solidFill>
            <a:schemeClr val="bg1">
              <a:lumMod val="65000"/>
            </a:schemeClr>
          </a:solidFill>
        </p:grpSpPr>
        <p:sp>
          <p:nvSpPr>
            <p:cNvPr id="16" name="Ellipse 15"/>
            <p:cNvSpPr/>
            <p:nvPr/>
          </p:nvSpPr>
          <p:spPr>
            <a:xfrm>
              <a:off x="1325009" y="338713"/>
              <a:ext cx="725814" cy="725814"/>
            </a:xfrm>
            <a:prstGeom prst="ellipse">
              <a:avLst/>
            </a:prstGeom>
            <a:solidFill>
              <a:srgbClr val="7CC7EF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llipse 4"/>
            <p:cNvSpPr/>
            <p:nvPr/>
          </p:nvSpPr>
          <p:spPr>
            <a:xfrm>
              <a:off x="1431302" y="445006"/>
              <a:ext cx="513228" cy="51322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1981" tIns="11981" rIns="11981" bIns="11981" numCol="1" spcCol="1270" anchor="ctr" anchorCtr="0">
              <a:noAutofit/>
            </a:bodyPr>
            <a:lstStyle/>
            <a:p>
              <a:pPr algn="ctr" defTabSz="419362">
                <a:lnSpc>
                  <a:spcPct val="90000"/>
                </a:lnSpc>
                <a:spcBef>
                  <a:spcPct val="0"/>
                </a:spcBef>
              </a:pPr>
              <a:r>
                <a:rPr lang="fr-FR" sz="1100" dirty="0">
                  <a:solidFill>
                    <a:schemeClr val="tx1"/>
                  </a:solidFill>
                </a:rPr>
                <a:t>Transport</a:t>
              </a:r>
            </a:p>
            <a:p>
              <a:pPr algn="ctr" defTabSz="419362">
                <a:lnSpc>
                  <a:spcPct val="90000"/>
                </a:lnSpc>
                <a:spcBef>
                  <a:spcPct val="0"/>
                </a:spcBef>
              </a:pPr>
              <a:r>
                <a:rPr lang="fr-FR" sz="1100" dirty="0">
                  <a:solidFill>
                    <a:schemeClr val="tx1"/>
                  </a:solidFill>
                </a:rPr>
                <a:t>SRIT</a:t>
              </a:r>
            </a:p>
          </p:txBody>
        </p:sp>
      </p:grpSp>
      <p:sp>
        <p:nvSpPr>
          <p:cNvPr id="26" name="Rectangle à coins arrondis 25"/>
          <p:cNvSpPr/>
          <p:nvPr/>
        </p:nvSpPr>
        <p:spPr>
          <a:xfrm>
            <a:off x="3507907" y="5759031"/>
            <a:ext cx="1147220" cy="6757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fr-FR" sz="1321" dirty="0">
                <a:solidFill>
                  <a:schemeClr val="tx1"/>
                </a:solidFill>
              </a:rPr>
              <a:t>SCOT</a:t>
            </a:r>
            <a:endParaRPr lang="fr-FR" sz="1038" dirty="0">
              <a:solidFill>
                <a:schemeClr val="tx1"/>
              </a:solidFill>
            </a:endParaRPr>
          </a:p>
          <a:p>
            <a:pPr algn="ctr"/>
            <a:r>
              <a:rPr lang="fr-FR" sz="1038" dirty="0">
                <a:solidFill>
                  <a:schemeClr val="tx1"/>
                </a:solidFill>
              </a:rPr>
              <a:t>à défaut PLU(i), </a:t>
            </a:r>
          </a:p>
          <a:p>
            <a:pPr algn="ctr"/>
            <a:r>
              <a:rPr lang="fr-FR" sz="1038" dirty="0">
                <a:solidFill>
                  <a:schemeClr val="tx1"/>
                </a:solidFill>
              </a:rPr>
              <a:t>Carte communale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4692971" y="5759031"/>
            <a:ext cx="1147220" cy="6757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fr-FR" sz="1321" dirty="0">
                <a:solidFill>
                  <a:schemeClr val="tx1"/>
                </a:solidFill>
              </a:rPr>
              <a:t>Plan de </a:t>
            </a:r>
          </a:p>
          <a:p>
            <a:pPr algn="ctr"/>
            <a:r>
              <a:rPr lang="fr-FR" sz="1321" dirty="0">
                <a:solidFill>
                  <a:schemeClr val="tx1"/>
                </a:solidFill>
              </a:rPr>
              <a:t>déplacement</a:t>
            </a:r>
          </a:p>
          <a:p>
            <a:pPr algn="ctr"/>
            <a:r>
              <a:rPr lang="fr-FR" sz="1321" dirty="0">
                <a:solidFill>
                  <a:schemeClr val="tx1"/>
                </a:solidFill>
              </a:rPr>
              <a:t>(PDU)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2322843" y="5759031"/>
            <a:ext cx="1147220" cy="675748"/>
          </a:xfrm>
          <a:prstGeom prst="roundRect">
            <a:avLst/>
          </a:prstGeom>
          <a:gradFill flip="none" rotWithShape="1">
            <a:gsLst>
              <a:gs pos="0">
                <a:srgbClr val="FFD400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321" dirty="0">
                <a:solidFill>
                  <a:schemeClr val="tx1"/>
                </a:solidFill>
              </a:rPr>
              <a:t>Plan Climat</a:t>
            </a:r>
          </a:p>
          <a:p>
            <a:pPr algn="ctr"/>
            <a:r>
              <a:rPr lang="fr-FR" sz="1321" dirty="0">
                <a:solidFill>
                  <a:schemeClr val="tx1"/>
                </a:solidFill>
              </a:rPr>
              <a:t>(PCAET)</a:t>
            </a:r>
          </a:p>
        </p:txBody>
      </p:sp>
      <p:sp>
        <p:nvSpPr>
          <p:cNvPr id="29" name="Rectangle à coins arrondis 28"/>
          <p:cNvSpPr/>
          <p:nvPr/>
        </p:nvSpPr>
        <p:spPr>
          <a:xfrm rot="21230201">
            <a:off x="4576873" y="5069815"/>
            <a:ext cx="417034" cy="14943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991" dirty="0">
                <a:solidFill>
                  <a:schemeClr val="tx1"/>
                </a:solidFill>
              </a:rPr>
              <a:t>règles</a:t>
            </a:r>
          </a:p>
        </p:txBody>
      </p:sp>
      <p:sp>
        <p:nvSpPr>
          <p:cNvPr id="30" name="Rectangle à coins arrondis 29"/>
          <p:cNvSpPr/>
          <p:nvPr/>
        </p:nvSpPr>
        <p:spPr>
          <a:xfrm rot="21290000">
            <a:off x="4407175" y="4884610"/>
            <a:ext cx="503606" cy="14943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81C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991" dirty="0">
                <a:solidFill>
                  <a:schemeClr val="tx1"/>
                </a:solidFill>
              </a:rPr>
              <a:t>objectifs</a:t>
            </a:r>
          </a:p>
        </p:txBody>
      </p:sp>
      <p:sp>
        <p:nvSpPr>
          <p:cNvPr id="31" name="Parenthèse fermante 30"/>
          <p:cNvSpPr/>
          <p:nvPr/>
        </p:nvSpPr>
        <p:spPr>
          <a:xfrm rot="16200000">
            <a:off x="4560384" y="3354823"/>
            <a:ext cx="217935" cy="4855780"/>
          </a:xfrm>
          <a:prstGeom prst="rightBracket">
            <a:avLst>
              <a:gd name="adj" fmla="val 101397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981" dirty="0"/>
          </a:p>
        </p:txBody>
      </p:sp>
      <p:cxnSp>
        <p:nvCxnSpPr>
          <p:cNvPr id="32" name="Connecteur droit avec flèche 31"/>
          <p:cNvCxnSpPr>
            <a:stCxn id="29" idx="2"/>
          </p:cNvCxnSpPr>
          <p:nvPr/>
        </p:nvCxnSpPr>
        <p:spPr>
          <a:xfrm>
            <a:off x="4793411" y="5218821"/>
            <a:ext cx="0" cy="3700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4510662" y="5047862"/>
            <a:ext cx="2447" cy="541008"/>
          </a:xfrm>
          <a:prstGeom prst="straightConnector1">
            <a:avLst/>
          </a:prstGeom>
          <a:ln>
            <a:solidFill>
              <a:srgbClr val="006EA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 flipH="1">
            <a:off x="5930298" y="4341870"/>
            <a:ext cx="2790377" cy="618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83"/>
              </a:spcAft>
            </a:pPr>
            <a:r>
              <a:rPr lang="fr-FR" sz="1711" dirty="0"/>
              <a:t>Une vision </a:t>
            </a:r>
            <a:r>
              <a:rPr lang="fr-FR" sz="1711" b="1" dirty="0"/>
              <a:t>partagée</a:t>
            </a:r>
            <a:r>
              <a:rPr lang="fr-FR" sz="1711" dirty="0"/>
              <a:t> </a:t>
            </a:r>
            <a:br>
              <a:rPr lang="fr-FR" sz="1711" dirty="0"/>
            </a:br>
            <a:r>
              <a:rPr lang="fr-FR" sz="1711" dirty="0"/>
              <a:t>où chacun trouve sa place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7865" y="4273636"/>
            <a:ext cx="2935428" cy="882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83"/>
              </a:spcAft>
            </a:pPr>
            <a:r>
              <a:rPr lang="fr-FR" sz="1711" dirty="0"/>
              <a:t>Un document de </a:t>
            </a:r>
            <a:r>
              <a:rPr lang="fr-FR" sz="1711" b="1" dirty="0"/>
              <a:t>planification </a:t>
            </a:r>
            <a:r>
              <a:rPr lang="fr-FR" sz="1711" b="1" dirty="0" smtClean="0"/>
              <a:t>régional prescriptif </a:t>
            </a:r>
            <a:r>
              <a:rPr lang="fr-FR" sz="1711" dirty="0" smtClean="0"/>
              <a:t>où </a:t>
            </a:r>
            <a:r>
              <a:rPr lang="fr-FR" sz="1711" dirty="0"/>
              <a:t>chacun participe à sa mise en œuvre</a:t>
            </a:r>
          </a:p>
        </p:txBody>
      </p:sp>
      <p:sp>
        <p:nvSpPr>
          <p:cNvPr id="43" name="Rectangle 42"/>
          <p:cNvSpPr/>
          <p:nvPr/>
        </p:nvSpPr>
        <p:spPr>
          <a:xfrm flipH="1">
            <a:off x="5036787" y="957403"/>
            <a:ext cx="3607284" cy="618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83"/>
              </a:spcAft>
            </a:pPr>
            <a:r>
              <a:rPr lang="fr-FR" sz="1711" dirty="0"/>
              <a:t>Un schéma stratégique </a:t>
            </a:r>
            <a:r>
              <a:rPr lang="fr-FR" sz="1711" b="1" dirty="0"/>
              <a:t>intégrateur</a:t>
            </a:r>
            <a:r>
              <a:rPr lang="fr-FR" sz="1711" dirty="0"/>
              <a:t> pour plus de cohérence et de lisibilité</a:t>
            </a:r>
          </a:p>
        </p:txBody>
      </p:sp>
      <p:sp>
        <p:nvSpPr>
          <p:cNvPr id="34" name="Flèche vers le bas 33"/>
          <p:cNvSpPr/>
          <p:nvPr/>
        </p:nvSpPr>
        <p:spPr>
          <a:xfrm rot="5400000">
            <a:off x="5233912" y="3734916"/>
            <a:ext cx="379778" cy="50519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tangle 34"/>
          <p:cNvSpPr/>
          <p:nvPr/>
        </p:nvSpPr>
        <p:spPr>
          <a:xfrm rot="16200000">
            <a:off x="3577531" y="4693908"/>
            <a:ext cx="169814" cy="1698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/>
          <a:lstStyle/>
          <a:p>
            <a:r>
              <a:rPr lang="fr-FR" sz="1132" b="1" dirty="0">
                <a:solidFill>
                  <a:srgbClr val="006EAB"/>
                </a:solidFill>
                <a:sym typeface="Wingdings" panose="05000000000000000000" pitchFamily="2" charset="2"/>
              </a:rPr>
              <a:t> à</a:t>
            </a:r>
            <a:r>
              <a:rPr lang="fr-FR" sz="1132" b="1" dirty="0">
                <a:solidFill>
                  <a:srgbClr val="006EAB"/>
                </a:solidFill>
              </a:rPr>
              <a:t> prendre en compte</a:t>
            </a:r>
          </a:p>
        </p:txBody>
      </p:sp>
      <p:sp>
        <p:nvSpPr>
          <p:cNvPr id="36" name="Rectangle 35"/>
          <p:cNvSpPr/>
          <p:nvPr/>
        </p:nvSpPr>
        <p:spPr>
          <a:xfrm rot="16200000">
            <a:off x="5715051" y="4693908"/>
            <a:ext cx="169814" cy="1698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/>
          <a:lstStyle/>
          <a:p>
            <a:r>
              <a:rPr lang="fr-FR" sz="1132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sz="1132" b="1" dirty="0">
                <a:solidFill>
                  <a:srgbClr val="FF0000"/>
                </a:solidFill>
              </a:rPr>
              <a:t>être compatible avec</a:t>
            </a:r>
          </a:p>
        </p:txBody>
      </p:sp>
      <p:pic>
        <p:nvPicPr>
          <p:cNvPr id="45" name="Imag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45" y="1903715"/>
            <a:ext cx="543406" cy="55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 11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25338" r="11008" b="51364"/>
          <a:stretch/>
        </p:blipFill>
        <p:spPr bwMode="auto">
          <a:xfrm>
            <a:off x="6340570" y="3689128"/>
            <a:ext cx="543406" cy="550824"/>
          </a:xfrm>
          <a:prstGeom prst="rect">
            <a:avLst/>
          </a:prstGeom>
          <a:solidFill>
            <a:srgbClr val="45A0D1"/>
          </a:solidFill>
          <a:extLst/>
        </p:spPr>
      </p:pic>
      <p:pic>
        <p:nvPicPr>
          <p:cNvPr id="47" name="Imag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473" y="3698617"/>
            <a:ext cx="543406" cy="53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 1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t="75525" r="9240" b="726"/>
          <a:stretch/>
        </p:blipFill>
        <p:spPr bwMode="auto">
          <a:xfrm>
            <a:off x="7673443" y="2512029"/>
            <a:ext cx="543406" cy="54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 17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t="50622" r="10088" b="25947"/>
          <a:stretch/>
        </p:blipFill>
        <p:spPr bwMode="auto">
          <a:xfrm>
            <a:off x="7328373" y="3103659"/>
            <a:ext cx="543406" cy="55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43021" y="3692835"/>
            <a:ext cx="543406" cy="543406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38119" y="3690823"/>
            <a:ext cx="543406" cy="547432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24251" y="3108563"/>
            <a:ext cx="543406" cy="543406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32494" y="3108563"/>
            <a:ext cx="543406" cy="543406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47923" y="3694834"/>
            <a:ext cx="543406" cy="539410"/>
          </a:xfrm>
          <a:prstGeom prst="rect">
            <a:avLst/>
          </a:prstGeom>
        </p:spPr>
      </p:pic>
      <p:pic>
        <p:nvPicPr>
          <p:cNvPr id="55" name="Image 20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r="9571" b="76664"/>
          <a:stretch/>
        </p:blipFill>
        <p:spPr bwMode="auto">
          <a:xfrm>
            <a:off x="6136615" y="3104128"/>
            <a:ext cx="543406" cy="55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20"/>
          <a:srcRect l="12375" r="12670"/>
          <a:stretch/>
        </p:blipFill>
        <p:spPr>
          <a:xfrm>
            <a:off x="7075351" y="2510746"/>
            <a:ext cx="545380" cy="543406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93365" y="560297"/>
            <a:ext cx="3691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/>
            <a:r>
              <a:rPr lang="fr-FR" altLang="fr-FR" sz="2400" b="1" dirty="0" smtClean="0">
                <a:solidFill>
                  <a:srgbClr val="006EAB"/>
                </a:solidFill>
              </a:rPr>
              <a:t>Le SRADDET, vision partagé de l’avenir des territoires du Grand Est</a:t>
            </a:r>
            <a:endParaRPr lang="fr-FR" altLang="fr-FR" sz="2400" b="1" dirty="0">
              <a:solidFill>
                <a:srgbClr val="006E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3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844"/>
            <a:ext cx="9144000" cy="19291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831" y="613930"/>
            <a:ext cx="8256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/>
            <a:r>
              <a:rPr lang="fr-FR" altLang="fr-FR" sz="2400" b="1" dirty="0" smtClean="0">
                <a:solidFill>
                  <a:srgbClr val="006EAB"/>
                </a:solidFill>
              </a:rPr>
              <a:t>Le calendrier du SRADDET et les modalité d’élaboration</a:t>
            </a:r>
            <a:endParaRPr lang="fr-FR" altLang="fr-FR" sz="2400" b="1" dirty="0">
              <a:solidFill>
                <a:srgbClr val="006EAB"/>
              </a:solidFill>
            </a:endParaRPr>
          </a:p>
        </p:txBody>
      </p:sp>
      <p:pic>
        <p:nvPicPr>
          <p:cNvPr id="4" name="Image 21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142" y="4248467"/>
            <a:ext cx="1135301" cy="10800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  <a:extLst/>
        </p:spPr>
      </p:pic>
      <p:pic>
        <p:nvPicPr>
          <p:cNvPr id="5" name="Image 20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8626" y="4248467"/>
            <a:ext cx="1135301" cy="10800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  <a:extLst/>
        </p:spPr>
      </p:pic>
      <p:pic>
        <p:nvPicPr>
          <p:cNvPr id="6" name="Image 2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739" y="4248467"/>
            <a:ext cx="1123891" cy="10800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  <a:extLst/>
        </p:spPr>
      </p:pic>
      <p:pic>
        <p:nvPicPr>
          <p:cNvPr id="7" name="Image 1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006" y="4248467"/>
            <a:ext cx="1135305" cy="10800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  <a:extLst/>
        </p:spPr>
      </p:pic>
      <p:pic>
        <p:nvPicPr>
          <p:cNvPr id="8" name="Image 2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8883" y="4248467"/>
            <a:ext cx="1135301" cy="10800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  <a:extLst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070" y="4248467"/>
            <a:ext cx="1129596" cy="10800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</p:pic>
      <p:pic>
        <p:nvPicPr>
          <p:cNvPr id="10" name="Picture 9" descr="phone_icones_c_billionphotos_com_-_stockadobe_com-fotolia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106" y="4248467"/>
            <a:ext cx="1129596" cy="10800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  <a:extLst/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185807" y="5359783"/>
            <a:ext cx="1151158" cy="10800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</p:pic>
      <p:pic>
        <p:nvPicPr>
          <p:cNvPr id="12" name="Image 26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2648" y="5366307"/>
            <a:ext cx="1123891" cy="1080000"/>
          </a:xfrm>
          <a:prstGeom prst="flowChartConnector">
            <a:avLst/>
          </a:prstGeom>
          <a:noFill/>
          <a:ln w="28575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20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2326" y="5359783"/>
            <a:ext cx="1129596" cy="10800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  <a:extLst/>
        </p:spPr>
      </p:pic>
      <p:pic>
        <p:nvPicPr>
          <p:cNvPr id="16" name="Image 20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7605" y="5375185"/>
            <a:ext cx="1135301" cy="10800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69942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èche vers le bas 28"/>
          <p:cNvSpPr/>
          <p:nvPr/>
        </p:nvSpPr>
        <p:spPr>
          <a:xfrm>
            <a:off x="8378113" y="1864694"/>
            <a:ext cx="367862" cy="3507585"/>
          </a:xfrm>
          <a:prstGeom prst="downArrow">
            <a:avLst>
              <a:gd name="adj1" fmla="val 45173"/>
              <a:gd name="adj2" fmla="val 78960"/>
            </a:avLst>
          </a:prstGeom>
          <a:solidFill>
            <a:srgbClr val="FFD40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fr-FR" sz="2400" b="1">
              <a:solidFill>
                <a:schemeClr val="bg1"/>
              </a:solidFill>
            </a:endParaRPr>
          </a:p>
        </p:txBody>
      </p:sp>
      <p:sp>
        <p:nvSpPr>
          <p:cNvPr id="2" name="Carré corné 1"/>
          <p:cNvSpPr/>
          <p:nvPr/>
        </p:nvSpPr>
        <p:spPr>
          <a:xfrm>
            <a:off x="365469" y="1807734"/>
            <a:ext cx="4501226" cy="1952251"/>
          </a:xfrm>
          <a:prstGeom prst="foldedCorner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06" tIns="67909" rIns="78206" bIns="39103" rtlCol="0" anchor="t" anchorCtr="0"/>
          <a:lstStyle/>
          <a:p>
            <a:pPr algn="ctr">
              <a:spcBef>
                <a:spcPts val="565"/>
              </a:spcBef>
            </a:pPr>
            <a:r>
              <a:rPr lang="fr-FR" sz="1968" b="1" cap="small" dirty="0" smtClean="0">
                <a:solidFill>
                  <a:schemeClr val="tx1"/>
                </a:solidFill>
              </a:rPr>
              <a:t>Rapport</a:t>
            </a:r>
            <a:endParaRPr lang="fr-FR" sz="1968" cap="small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BC3A64F-44D6-43CA-9D45-9AE6B0CB39B7}"/>
              </a:ext>
            </a:extLst>
          </p:cNvPr>
          <p:cNvSpPr/>
          <p:nvPr/>
        </p:nvSpPr>
        <p:spPr>
          <a:xfrm>
            <a:off x="2635696" y="2209160"/>
            <a:ext cx="2115054" cy="1439379"/>
          </a:xfrm>
          <a:prstGeom prst="rect">
            <a:avLst/>
          </a:prstGeom>
          <a:solidFill>
            <a:srgbClr val="7CC7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fr-FR" b="1" dirty="0"/>
              <a:t>Stratégie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fr-FR" b="1" dirty="0" smtClean="0">
                <a:solidFill>
                  <a:schemeClr val="tx1"/>
                </a:solidFill>
              </a:rPr>
              <a:t>Projet de territoire pour le Grand Est à horizon 2050 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fr-FR" b="1" dirty="0" smtClean="0">
                <a:solidFill>
                  <a:srgbClr val="FFD400"/>
                </a:solidFill>
              </a:rPr>
              <a:t>Objectifs </a:t>
            </a:r>
            <a:endParaRPr lang="fr-FR" b="1" dirty="0">
              <a:solidFill>
                <a:srgbClr val="FFD4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BC3A64F-44D6-43CA-9D45-9AE6B0CB39B7}"/>
              </a:ext>
            </a:extLst>
          </p:cNvPr>
          <p:cNvSpPr/>
          <p:nvPr/>
        </p:nvSpPr>
        <p:spPr>
          <a:xfrm>
            <a:off x="465080" y="2207467"/>
            <a:ext cx="2115054" cy="1440832"/>
          </a:xfrm>
          <a:prstGeom prst="rect">
            <a:avLst/>
          </a:prstGeom>
          <a:solidFill>
            <a:srgbClr val="ACC9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r>
              <a:rPr lang="fr-FR" b="1" dirty="0" smtClean="0"/>
              <a:t>Diagnostic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fr-FR" b="1" dirty="0" smtClean="0">
                <a:solidFill>
                  <a:schemeClr val="tx1"/>
                </a:solidFill>
              </a:rPr>
              <a:t>Etat des lieux et enjeux du </a:t>
            </a:r>
            <a:r>
              <a:rPr lang="fr-FR" b="1" dirty="0">
                <a:solidFill>
                  <a:schemeClr val="tx1"/>
                </a:solidFill>
              </a:rPr>
              <a:t>Grand </a:t>
            </a:r>
            <a:r>
              <a:rPr lang="fr-FR" b="1" dirty="0" smtClean="0">
                <a:solidFill>
                  <a:schemeClr val="tx1"/>
                </a:solidFill>
              </a:rPr>
              <a:t>Est</a:t>
            </a:r>
            <a:endParaRPr lang="fr-FR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fr-FR" sz="1400" b="1" dirty="0" smtClean="0"/>
              <a:t>Aménagement, transport, énergie, biodiversité, eau,  déchets…</a:t>
            </a:r>
            <a:endParaRPr lang="fr-FR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88831" y="621518"/>
            <a:ext cx="6817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/>
            <a:r>
              <a:rPr lang="fr-FR" altLang="fr-FR" sz="2400" b="1" dirty="0">
                <a:solidFill>
                  <a:srgbClr val="006EAB"/>
                </a:solidFill>
              </a:rPr>
              <a:t>La mise en œuvre du SRADDET</a:t>
            </a:r>
          </a:p>
        </p:txBody>
      </p:sp>
      <p:sp>
        <p:nvSpPr>
          <p:cNvPr id="9" name="Parenthèse ouvrante 8"/>
          <p:cNvSpPr/>
          <p:nvPr/>
        </p:nvSpPr>
        <p:spPr>
          <a:xfrm rot="16200000">
            <a:off x="2526975" y="3077034"/>
            <a:ext cx="189266" cy="4596538"/>
          </a:xfrm>
          <a:prstGeom prst="leftBracket">
            <a:avLst>
              <a:gd name="adj" fmla="val 108873"/>
            </a:avLst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Carré corné 10"/>
          <p:cNvSpPr/>
          <p:nvPr/>
        </p:nvSpPr>
        <p:spPr>
          <a:xfrm>
            <a:off x="465080" y="3870740"/>
            <a:ext cx="2110053" cy="1458118"/>
          </a:xfrm>
          <a:prstGeom prst="foldedCorner">
            <a:avLst>
              <a:gd name="adj" fmla="val 12358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06" tIns="67909" rIns="78206" bIns="39103" rtlCol="0" anchor="t" anchorCtr="0"/>
          <a:lstStyle/>
          <a:p>
            <a:pPr algn="ctr">
              <a:spcBef>
                <a:spcPts val="565"/>
              </a:spcBef>
            </a:pPr>
            <a:r>
              <a:rPr lang="fr-FR" sz="1968" b="1" cap="small" dirty="0">
                <a:solidFill>
                  <a:schemeClr val="tx1"/>
                </a:solidFill>
              </a:rPr>
              <a:t>Annexes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fr-FR" sz="1400" b="1" dirty="0"/>
              <a:t>Diagnostics thématiques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fr-FR" sz="1400" b="1" dirty="0"/>
              <a:t>Atlas SRCE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fr-FR" sz="1400" b="1" dirty="0"/>
              <a:t>Evaluation environnementale </a:t>
            </a:r>
            <a:r>
              <a:rPr lang="fr-FR" sz="1400" b="1" dirty="0" smtClean="0"/>
              <a:t>…</a:t>
            </a:r>
            <a:endParaRPr lang="fr-FR" sz="1968" b="1" cap="small" dirty="0">
              <a:solidFill>
                <a:schemeClr val="tx1"/>
              </a:solidFill>
            </a:endParaRPr>
          </a:p>
        </p:txBody>
      </p:sp>
      <p:sp>
        <p:nvSpPr>
          <p:cNvPr id="12" name="Parenthèse ouvrante 11"/>
          <p:cNvSpPr/>
          <p:nvPr/>
        </p:nvSpPr>
        <p:spPr>
          <a:xfrm rot="16200000" flipH="1">
            <a:off x="2504389" y="-685299"/>
            <a:ext cx="233827" cy="4597148"/>
          </a:xfrm>
          <a:prstGeom prst="leftBracket">
            <a:avLst>
              <a:gd name="adj" fmla="val 108873"/>
            </a:avLst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528303" y="5443302"/>
            <a:ext cx="3312000" cy="1161359"/>
          </a:xfrm>
          <a:prstGeom prst="rect">
            <a:avLst/>
          </a:prstGeom>
          <a:solidFill>
            <a:srgbClr val="D9D9D9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>
            <a:defPPr>
              <a:defRPr lang="fr-FR"/>
            </a:defPPr>
            <a:lvl1pPr>
              <a:lnSpc>
                <a:spcPct val="80000"/>
              </a:lnSpc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b="1" dirty="0">
                <a:solidFill>
                  <a:schemeClr val="tx1"/>
                </a:solidFill>
              </a:rPr>
              <a:t>Avis</a:t>
            </a:r>
            <a:r>
              <a:rPr lang="fr-FR" dirty="0">
                <a:solidFill>
                  <a:schemeClr val="tx1"/>
                </a:solidFill>
              </a:rPr>
              <a:t> SCoT / PCAET / Charte de PNR / PDU</a:t>
            </a:r>
          </a:p>
          <a:p>
            <a:r>
              <a:rPr lang="fr-FR" dirty="0">
                <a:solidFill>
                  <a:schemeClr val="tx1"/>
                </a:solidFill>
              </a:rPr>
              <a:t>Bilan et rendez-vous annuel du </a:t>
            </a:r>
            <a:r>
              <a:rPr lang="fr-FR" dirty="0" smtClean="0">
                <a:solidFill>
                  <a:schemeClr val="tx1"/>
                </a:solidFill>
              </a:rPr>
              <a:t>SRADDET et </a:t>
            </a:r>
            <a:r>
              <a:rPr lang="fr-FR" b="1" dirty="0" smtClean="0">
                <a:solidFill>
                  <a:schemeClr val="tx1"/>
                </a:solidFill>
              </a:rPr>
              <a:t>évaluation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tous les 6 ans</a:t>
            </a:r>
          </a:p>
          <a:p>
            <a:r>
              <a:rPr lang="fr-FR" dirty="0">
                <a:solidFill>
                  <a:schemeClr val="tx1"/>
                </a:solidFill>
              </a:rPr>
              <a:t>Partenariats </a:t>
            </a:r>
            <a:r>
              <a:rPr lang="fr-FR" b="1" dirty="0" smtClean="0">
                <a:solidFill>
                  <a:schemeClr val="tx1"/>
                </a:solidFill>
              </a:rPr>
              <a:t>observatoires</a:t>
            </a:r>
            <a:r>
              <a:rPr lang="fr-FR" dirty="0" smtClean="0">
                <a:solidFill>
                  <a:schemeClr val="tx1"/>
                </a:solidFill>
              </a:rPr>
              <a:t> (7AU, ATMO, ORTL…)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4371" y="5176968"/>
            <a:ext cx="2006238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b="1" cap="small" dirty="0" smtClean="0"/>
              <a:t>Suivi - évaluation</a:t>
            </a:r>
            <a:endParaRPr lang="fr-FR" b="1" cap="small" dirty="0"/>
          </a:p>
        </p:txBody>
      </p:sp>
      <p:sp>
        <p:nvSpPr>
          <p:cNvPr id="16" name="Rectangle 15"/>
          <p:cNvSpPr/>
          <p:nvPr/>
        </p:nvSpPr>
        <p:spPr>
          <a:xfrm>
            <a:off x="5424370" y="3669971"/>
            <a:ext cx="3240000" cy="316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b="1" cap="small" dirty="0" smtClean="0">
                <a:solidFill>
                  <a:srgbClr val="006EAB"/>
                </a:solidFill>
              </a:rPr>
              <a:t>Politiques publiques</a:t>
            </a:r>
            <a:endParaRPr lang="fr-FR" b="1" cap="small" dirty="0">
              <a:solidFill>
                <a:srgbClr val="006EAB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528303" y="3931978"/>
            <a:ext cx="3312000" cy="939327"/>
          </a:xfrm>
          <a:prstGeom prst="rect">
            <a:avLst/>
          </a:prstGeom>
          <a:solidFill>
            <a:srgbClr val="0081C8"/>
          </a:solidFill>
          <a:ln w="28575">
            <a:solidFill>
              <a:srgbClr val="0081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>
            <a:defPPr>
              <a:defRPr lang="fr-FR"/>
            </a:defPPr>
            <a:lvl1pPr>
              <a:lnSpc>
                <a:spcPct val="80000"/>
              </a:lnSpc>
              <a:spcBef>
                <a:spcPts val="600"/>
              </a:spcBef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Ajustement </a:t>
            </a:r>
            <a:r>
              <a:rPr lang="fr-FR" dirty="0"/>
              <a:t>des </a:t>
            </a:r>
            <a:r>
              <a:rPr lang="fr-FR" b="1" dirty="0"/>
              <a:t>politiques </a:t>
            </a:r>
            <a:r>
              <a:rPr lang="fr-FR" b="1" dirty="0" smtClean="0"/>
              <a:t>publiques </a:t>
            </a:r>
            <a:r>
              <a:rPr lang="fr-FR" dirty="0" smtClean="0"/>
              <a:t>Europe, Etat</a:t>
            </a:r>
            <a:r>
              <a:rPr lang="fr-FR" dirty="0"/>
              <a:t>, Région, Départements, </a:t>
            </a:r>
            <a:r>
              <a:rPr lang="fr-FR" dirty="0" smtClean="0"/>
              <a:t>EPCI… </a:t>
            </a:r>
            <a:endParaRPr lang="fr-FR" dirty="0"/>
          </a:p>
          <a:p>
            <a:r>
              <a:rPr lang="fr-FR" dirty="0" smtClean="0"/>
              <a:t>Diapositifs de soutiens, contractualisation avec les territoires, partenariats…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5424371" y="1109818"/>
            <a:ext cx="3240000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b="1" cap="small" dirty="0" smtClean="0">
                <a:solidFill>
                  <a:srgbClr val="006EAB"/>
                </a:solidFill>
              </a:rPr>
              <a:t>Sensibilisation - animation</a:t>
            </a:r>
            <a:endParaRPr lang="fr-FR" b="1" cap="small" dirty="0">
              <a:solidFill>
                <a:srgbClr val="006EAB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528303" y="1365874"/>
            <a:ext cx="3312000" cy="526546"/>
          </a:xfrm>
          <a:prstGeom prst="rect">
            <a:avLst/>
          </a:prstGeom>
          <a:solidFill>
            <a:srgbClr val="0081C8"/>
          </a:solidFill>
          <a:ln w="28575">
            <a:solidFill>
              <a:srgbClr val="0081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>
            <a:defPPr>
              <a:defRPr lang="fr-FR"/>
            </a:defPPr>
            <a:lvl1pPr>
              <a:lnSpc>
                <a:spcPct val="80000"/>
              </a:lnSpc>
              <a:spcBef>
                <a:spcPts val="600"/>
              </a:spcBef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Animation de </a:t>
            </a:r>
            <a:r>
              <a:rPr lang="fr-FR" b="1" dirty="0" smtClean="0"/>
              <a:t>réseaux </a:t>
            </a:r>
            <a:r>
              <a:rPr lang="fr-FR" dirty="0" smtClean="0"/>
              <a:t>d’acteurs : SCoT, PCAET, PNR, AOMD…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8034" y="1302349"/>
            <a:ext cx="1227146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sz="1600" b="1" dirty="0" smtClean="0"/>
              <a:t>LE SRADDET</a:t>
            </a:r>
            <a:endParaRPr lang="fr-FR" altLang="fr-FR" sz="1600" b="1" dirty="0" smtClean="0">
              <a:solidFill>
                <a:schemeClr val="tx2"/>
              </a:solidFill>
            </a:endParaRPr>
          </a:p>
        </p:txBody>
      </p:sp>
      <p:sp>
        <p:nvSpPr>
          <p:cNvPr id="25" name="Flèche à angle droit 24"/>
          <p:cNvSpPr/>
          <p:nvPr/>
        </p:nvSpPr>
        <p:spPr>
          <a:xfrm rot="5400000">
            <a:off x="2770756" y="3480856"/>
            <a:ext cx="2689932" cy="2688322"/>
          </a:xfrm>
          <a:prstGeom prst="bentUpArrow">
            <a:avLst>
              <a:gd name="adj1" fmla="val 5448"/>
              <a:gd name="adj2" fmla="val 6134"/>
              <a:gd name="adj3" fmla="val 11492"/>
            </a:avLst>
          </a:prstGeom>
          <a:solidFill>
            <a:srgbClr val="FFD40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fr-FR" sz="2400" b="1">
              <a:solidFill>
                <a:schemeClr val="bg1"/>
              </a:solidFill>
            </a:endParaRPr>
          </a:p>
        </p:txBody>
      </p:sp>
      <p:sp>
        <p:nvSpPr>
          <p:cNvPr id="5" name="Carré corné 4"/>
          <p:cNvSpPr/>
          <p:nvPr/>
        </p:nvSpPr>
        <p:spPr>
          <a:xfrm>
            <a:off x="2657328" y="3870741"/>
            <a:ext cx="2115055" cy="1458118"/>
          </a:xfrm>
          <a:prstGeom prst="foldedCorner">
            <a:avLst>
              <a:gd name="adj" fmla="val 12358"/>
            </a:avLst>
          </a:prstGeom>
          <a:solidFill>
            <a:srgbClr val="0081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06" tIns="67909" rIns="78206" bIns="39103" rtlCol="0" anchor="t" anchorCtr="0"/>
          <a:lstStyle/>
          <a:p>
            <a:pPr algn="ctr">
              <a:spcBef>
                <a:spcPts val="565"/>
              </a:spcBef>
            </a:pPr>
            <a:r>
              <a:rPr lang="fr-FR" sz="1968" b="1" cap="small" dirty="0" smtClean="0">
                <a:solidFill>
                  <a:schemeClr val="tx1"/>
                </a:solidFill>
              </a:rPr>
              <a:t>Fascicule</a:t>
            </a:r>
            <a:r>
              <a:rPr lang="fr-FR" sz="1968" cap="small" dirty="0" smtClean="0">
                <a:solidFill>
                  <a:schemeClr val="tx1"/>
                </a:solidFill>
              </a:rPr>
              <a:t> </a:t>
            </a:r>
            <a:endParaRPr lang="fr-FR" sz="1968" cap="small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fr-FR" sz="12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fr-FR" sz="12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fr-FR" sz="12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BC3A64F-44D6-43CA-9D45-9AE6B0CB39B7}"/>
              </a:ext>
            </a:extLst>
          </p:cNvPr>
          <p:cNvSpPr/>
          <p:nvPr/>
        </p:nvSpPr>
        <p:spPr>
          <a:xfrm>
            <a:off x="2666007" y="4300817"/>
            <a:ext cx="2099301" cy="12695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fr-FR" sz="1600" b="1" dirty="0" smtClean="0">
                <a:solidFill>
                  <a:srgbClr val="FFD400"/>
                </a:solidFill>
              </a:rPr>
              <a:t>Règles </a:t>
            </a:r>
            <a:r>
              <a:rPr lang="fr-FR" sz="1600" b="1" dirty="0" smtClean="0"/>
              <a:t>et </a:t>
            </a:r>
            <a:r>
              <a:rPr lang="fr-FR" sz="1400" b="1" dirty="0" smtClean="0"/>
              <a:t>mesures d’accompagnement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fr-FR" sz="1600" b="1" dirty="0" smtClean="0"/>
              <a:t>Indicateurs </a:t>
            </a:r>
            <a:r>
              <a:rPr lang="fr-FR" sz="1400" b="1" dirty="0" smtClean="0"/>
              <a:t>de suivi et d’évaluation</a:t>
            </a:r>
            <a:endParaRPr lang="fr-FR" sz="1400" b="1" dirty="0"/>
          </a:p>
        </p:txBody>
      </p:sp>
      <p:sp>
        <p:nvSpPr>
          <p:cNvPr id="22" name="Flèche vers le bas 21"/>
          <p:cNvSpPr/>
          <p:nvPr/>
        </p:nvSpPr>
        <p:spPr>
          <a:xfrm>
            <a:off x="3509292" y="3614433"/>
            <a:ext cx="367862" cy="373386"/>
          </a:xfrm>
          <a:prstGeom prst="downArrow">
            <a:avLst/>
          </a:prstGeom>
          <a:solidFill>
            <a:srgbClr val="7CC7EF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fr-FR" sz="2400" b="1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8303" y="2279487"/>
            <a:ext cx="3312000" cy="1265424"/>
          </a:xfrm>
          <a:prstGeom prst="rect">
            <a:avLst/>
          </a:prstGeom>
          <a:solidFill>
            <a:srgbClr val="0081C8"/>
          </a:solidFill>
          <a:ln w="28575">
            <a:solidFill>
              <a:srgbClr val="0081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fr-FR" sz="1400" b="1" dirty="0" smtClean="0">
                <a:solidFill>
                  <a:schemeClr val="bg1"/>
                </a:solidFill>
              </a:rPr>
              <a:t>Thématiques</a:t>
            </a:r>
            <a:r>
              <a:rPr lang="fr-FR" sz="1400" dirty="0" smtClean="0">
                <a:solidFill>
                  <a:schemeClr val="bg1"/>
                </a:solidFill>
              </a:rPr>
              <a:t> : Plateforme </a:t>
            </a:r>
            <a:r>
              <a:rPr lang="fr-FR" sz="1400" dirty="0">
                <a:solidFill>
                  <a:schemeClr val="bg1"/>
                </a:solidFill>
              </a:rPr>
              <a:t>du </a:t>
            </a:r>
            <a:r>
              <a:rPr lang="fr-FR" sz="1400" dirty="0" smtClean="0">
                <a:solidFill>
                  <a:schemeClr val="bg1"/>
                </a:solidFill>
              </a:rPr>
              <a:t>foncier, Stratégie biodiversité, Plan </a:t>
            </a:r>
            <a:r>
              <a:rPr lang="fr-FR" sz="1400" dirty="0">
                <a:solidFill>
                  <a:schemeClr val="bg1"/>
                </a:solidFill>
              </a:rPr>
              <a:t>d’actions </a:t>
            </a:r>
            <a:r>
              <a:rPr lang="fr-FR" sz="1400" dirty="0" smtClean="0">
                <a:solidFill>
                  <a:schemeClr val="bg1"/>
                </a:solidFill>
              </a:rPr>
              <a:t>déchets, Territorialisation CAE…</a:t>
            </a:r>
            <a:endParaRPr lang="fr-FR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fr-FR" sz="1400" b="1" dirty="0" smtClean="0">
                <a:solidFill>
                  <a:schemeClr val="bg1"/>
                </a:solidFill>
              </a:rPr>
              <a:t>Transversaux </a:t>
            </a:r>
            <a:r>
              <a:rPr lang="fr-FR" sz="1400" dirty="0" smtClean="0">
                <a:solidFill>
                  <a:schemeClr val="bg1"/>
                </a:solidFill>
              </a:rPr>
              <a:t>: Travaux SRADDET-SRDEII, contributions </a:t>
            </a:r>
            <a:r>
              <a:rPr lang="fr-FR" sz="1400" dirty="0">
                <a:solidFill>
                  <a:schemeClr val="bg1"/>
                </a:solidFill>
              </a:rPr>
              <a:t>aux autres plans et schémas </a:t>
            </a:r>
            <a:r>
              <a:rPr lang="fr-FR" sz="1400" dirty="0" smtClean="0">
                <a:solidFill>
                  <a:schemeClr val="bg1"/>
                </a:solidFill>
              </a:rPr>
              <a:t>PRFB, SRB…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24370" y="2023805"/>
            <a:ext cx="3240000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b="1" cap="small" dirty="0" smtClean="0">
                <a:solidFill>
                  <a:srgbClr val="006EAB"/>
                </a:solidFill>
              </a:rPr>
              <a:t>Grands chantiers opérationnels</a:t>
            </a:r>
            <a:endParaRPr lang="fr-FR" b="1" cap="small" dirty="0">
              <a:solidFill>
                <a:srgbClr val="006EAB"/>
              </a:solidFill>
            </a:endParaRPr>
          </a:p>
        </p:txBody>
      </p:sp>
      <p:sp>
        <p:nvSpPr>
          <p:cNvPr id="28" name="Flèche vers le bas 27"/>
          <p:cNvSpPr/>
          <p:nvPr/>
        </p:nvSpPr>
        <p:spPr>
          <a:xfrm rot="16200000">
            <a:off x="4532017" y="2585692"/>
            <a:ext cx="1119402" cy="712308"/>
          </a:xfrm>
          <a:prstGeom prst="downArrow">
            <a:avLst>
              <a:gd name="adj1" fmla="val 64940"/>
              <a:gd name="adj2" fmla="val 51245"/>
            </a:avLst>
          </a:prstGeom>
          <a:solidFill>
            <a:srgbClr val="7CC7EF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fr-FR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3" grpId="0" animBg="1"/>
      <p:bldP spid="14" grpId="0"/>
      <p:bldP spid="16" grpId="0"/>
      <p:bldP spid="17" grpId="0" animBg="1"/>
      <p:bldP spid="18" grpId="0"/>
      <p:bldP spid="19" grpId="0" animBg="1"/>
      <p:bldP spid="25" grpId="0" animBg="1"/>
      <p:bldP spid="5" grpId="0" animBg="1"/>
      <p:bldP spid="6" grpId="0"/>
      <p:bldP spid="22" grpId="0" animBg="1"/>
      <p:bldP spid="26" grpId="0" animBg="1"/>
      <p:bldP spid="27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31" y="621518"/>
            <a:ext cx="6817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/>
            <a:r>
              <a:rPr lang="fr-FR" altLang="fr-FR" sz="2400" b="1" dirty="0">
                <a:solidFill>
                  <a:srgbClr val="006EAB"/>
                </a:solidFill>
              </a:rPr>
              <a:t>La </a:t>
            </a:r>
            <a:r>
              <a:rPr lang="fr-FR" altLang="fr-FR" sz="2400" b="1" dirty="0" smtClean="0">
                <a:solidFill>
                  <a:srgbClr val="006EAB"/>
                </a:solidFill>
              </a:rPr>
              <a:t>place du transfrontalier dans le SRADDET</a:t>
            </a:r>
            <a:endParaRPr lang="fr-FR" altLang="fr-FR" sz="2400" b="1" dirty="0">
              <a:solidFill>
                <a:srgbClr val="006EA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253" y="1161048"/>
            <a:ext cx="820010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smtClean="0"/>
              <a:t>Concertation transfrontalière </a:t>
            </a:r>
            <a:r>
              <a:rPr lang="fr-FR" dirty="0" smtClean="0"/>
              <a:t>importante et en amont: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point </a:t>
            </a:r>
            <a:r>
              <a:rPr lang="fr-FR" sz="1600" dirty="0"/>
              <a:t>d’information aux instances de </a:t>
            </a:r>
            <a:r>
              <a:rPr lang="fr-FR" sz="1600" dirty="0" smtClean="0"/>
              <a:t>coopération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séminaires </a:t>
            </a:r>
            <a:r>
              <a:rPr lang="fr-FR" sz="1600" dirty="0"/>
              <a:t>de travail et rencontres </a:t>
            </a:r>
            <a:r>
              <a:rPr lang="fr-FR" sz="1600" dirty="0" smtClean="0"/>
              <a:t>territoriales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séminaire </a:t>
            </a:r>
            <a:r>
              <a:rPr lang="fr-FR" sz="1600" dirty="0"/>
              <a:t>dédié au </a:t>
            </a:r>
            <a:r>
              <a:rPr lang="fr-FR" sz="1600" dirty="0" smtClean="0"/>
              <a:t>transfrontalier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contributions </a:t>
            </a:r>
            <a:r>
              <a:rPr lang="fr-FR" sz="1600" dirty="0"/>
              <a:t>écrites et </a:t>
            </a:r>
            <a:r>
              <a:rPr lang="fr-FR" sz="1600" dirty="0" smtClean="0"/>
              <a:t>traductions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consultation </a:t>
            </a:r>
            <a:r>
              <a:rPr lang="fr-FR" sz="1600" dirty="0"/>
              <a:t>formelle (guide de procédure du Rhin </a:t>
            </a:r>
            <a:r>
              <a:rPr lang="fr-FR" sz="1600" dirty="0" smtClean="0"/>
              <a:t>Supérieur)</a:t>
            </a:r>
          </a:p>
          <a:p>
            <a:r>
              <a:rPr lang="fr-FR" sz="1600" i="1" dirty="0" smtClean="0">
                <a:solidFill>
                  <a:srgbClr val="0081C8"/>
                </a:solidFill>
              </a:rPr>
              <a:t>Limites : Organisation </a:t>
            </a:r>
            <a:r>
              <a:rPr lang="fr-FR" sz="1600" i="1" dirty="0">
                <a:solidFill>
                  <a:srgbClr val="0081C8"/>
                </a:solidFill>
              </a:rPr>
              <a:t>administrative, de compétence ou encore de façon de planifier de part et d’autre des </a:t>
            </a:r>
            <a:r>
              <a:rPr lang="fr-FR" sz="1600" i="1" dirty="0" smtClean="0">
                <a:solidFill>
                  <a:srgbClr val="0081C8"/>
                </a:solidFill>
              </a:rPr>
              <a:t>frontières</a:t>
            </a:r>
          </a:p>
          <a:p>
            <a:endParaRPr lang="fr-FR" sz="1600" i="1" dirty="0" smtClean="0">
              <a:solidFill>
                <a:srgbClr val="0081C8"/>
              </a:solidFill>
            </a:endParaRPr>
          </a:p>
          <a:p>
            <a:pPr>
              <a:spcBef>
                <a:spcPts val="600"/>
              </a:spcBef>
            </a:pPr>
            <a:r>
              <a:rPr lang="fr-FR" b="1" dirty="0" smtClean="0"/>
              <a:t>Mobilisation </a:t>
            </a:r>
            <a:r>
              <a:rPr lang="fr-FR" b="1" dirty="0"/>
              <a:t>des connaissances </a:t>
            </a:r>
            <a:r>
              <a:rPr lang="fr-FR" dirty="0" smtClean="0"/>
              <a:t>existantes et productions: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SIG transfrontaliers des espaces de coopération (</a:t>
            </a:r>
            <a:r>
              <a:rPr lang="fr-FR" sz="1600" dirty="0" err="1" smtClean="0"/>
              <a:t>GéoRhéna</a:t>
            </a:r>
            <a:r>
              <a:rPr lang="fr-FR" sz="1600" dirty="0" smtClean="0"/>
              <a:t>, SIG GR)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Articulation avec les schémas existant</a:t>
            </a:r>
            <a:endParaRPr lang="fr-FR" sz="1600" dirty="0"/>
          </a:p>
          <a:p>
            <a:r>
              <a:rPr lang="fr-FR" sz="1600" i="1" dirty="0" smtClean="0">
                <a:solidFill>
                  <a:srgbClr val="0081C8"/>
                </a:solidFill>
              </a:rPr>
              <a:t>Limites </a:t>
            </a:r>
            <a:r>
              <a:rPr lang="fr-FR" sz="1600" i="1" dirty="0">
                <a:solidFill>
                  <a:srgbClr val="0081C8"/>
                </a:solidFill>
              </a:rPr>
              <a:t>: instance de décision, habitudes de travail des acteurs </a:t>
            </a:r>
            <a:r>
              <a:rPr lang="fr-FR" sz="1600" i="1" dirty="0" smtClean="0">
                <a:solidFill>
                  <a:srgbClr val="0081C8"/>
                </a:solidFill>
              </a:rPr>
              <a:t>…</a:t>
            </a:r>
          </a:p>
          <a:p>
            <a:endParaRPr lang="fr-FR" sz="1600" i="1" dirty="0" smtClean="0">
              <a:solidFill>
                <a:srgbClr val="0081C8"/>
              </a:solidFill>
            </a:endParaRPr>
          </a:p>
          <a:p>
            <a:pPr>
              <a:spcBef>
                <a:spcPts val="600"/>
              </a:spcBef>
            </a:pPr>
            <a:r>
              <a:rPr lang="fr-FR" b="1" dirty="0" smtClean="0"/>
              <a:t>Inscription du transfrontalier dans les documents du SRADDET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En transversal car le transfrontalier touche tous les sujets du SRADDET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Les volets transport-mobilité et biodiversité font </a:t>
            </a:r>
            <a:r>
              <a:rPr lang="fr-FR" sz="1600" dirty="0" err="1" smtClean="0"/>
              <a:t>l‘object</a:t>
            </a:r>
            <a:r>
              <a:rPr lang="fr-FR" sz="1600" dirty="0" smtClean="0"/>
              <a:t> de coopérations concrètes</a:t>
            </a:r>
          </a:p>
          <a:p>
            <a:r>
              <a:rPr lang="fr-FR" sz="1600" i="1" dirty="0" smtClean="0">
                <a:solidFill>
                  <a:srgbClr val="0081C8"/>
                </a:solidFill>
              </a:rPr>
              <a:t>Limites </a:t>
            </a:r>
            <a:r>
              <a:rPr lang="fr-FR" sz="1600" i="1" dirty="0">
                <a:solidFill>
                  <a:srgbClr val="0081C8"/>
                </a:solidFill>
              </a:rPr>
              <a:t>: </a:t>
            </a:r>
            <a:r>
              <a:rPr lang="fr-FR" sz="1600" i="1" dirty="0" smtClean="0">
                <a:solidFill>
                  <a:srgbClr val="0081C8"/>
                </a:solidFill>
              </a:rPr>
              <a:t>levier d’action juridique sur le transfrontalier, cadre du SRADDET (hors emploi, formation…), thématique aménagement, déchets, climat air énergie, eau au stade de la connaissance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859237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16598</TotalTime>
  <Words>1230</Words>
  <Application>Microsoft Office PowerPoint</Application>
  <PresentationFormat>Affichage à l'écran (4:3)</PresentationFormat>
  <Paragraphs>206</Paragraphs>
  <Slides>11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Webdings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</dc:creator>
  <cp:lastModifiedBy>Domitille AYRAL</cp:lastModifiedBy>
  <cp:revision>1019</cp:revision>
  <cp:lastPrinted>2018-05-18T15:32:46Z</cp:lastPrinted>
  <dcterms:created xsi:type="dcterms:W3CDTF">2016-01-07T16:53:45Z</dcterms:created>
  <dcterms:modified xsi:type="dcterms:W3CDTF">2018-09-13T09:30:16Z</dcterms:modified>
</cp:coreProperties>
</file>