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75" r:id="rId1"/>
    <p:sldMasterId id="2147485345" r:id="rId2"/>
  </p:sldMasterIdLst>
  <p:notesMasterIdLst>
    <p:notesMasterId r:id="rId28"/>
  </p:notesMasterIdLst>
  <p:handoutMasterIdLst>
    <p:handoutMasterId r:id="rId29"/>
  </p:handoutMasterIdLst>
  <p:sldIdLst>
    <p:sldId id="738" r:id="rId3"/>
    <p:sldId id="740" r:id="rId4"/>
    <p:sldId id="875" r:id="rId5"/>
    <p:sldId id="794" r:id="rId6"/>
    <p:sldId id="876" r:id="rId7"/>
    <p:sldId id="877" r:id="rId8"/>
    <p:sldId id="881" r:id="rId9"/>
    <p:sldId id="882" r:id="rId10"/>
    <p:sldId id="883" r:id="rId11"/>
    <p:sldId id="908" r:id="rId12"/>
    <p:sldId id="907" r:id="rId13"/>
    <p:sldId id="878" r:id="rId14"/>
    <p:sldId id="879" r:id="rId15"/>
    <p:sldId id="880" r:id="rId16"/>
    <p:sldId id="887" r:id="rId17"/>
    <p:sldId id="884" r:id="rId18"/>
    <p:sldId id="905" r:id="rId19"/>
    <p:sldId id="906" r:id="rId20"/>
    <p:sldId id="904" r:id="rId21"/>
    <p:sldId id="890" r:id="rId22"/>
    <p:sldId id="891" r:id="rId23"/>
    <p:sldId id="813" r:id="rId24"/>
    <p:sldId id="900" r:id="rId25"/>
    <p:sldId id="898" r:id="rId26"/>
    <p:sldId id="899" r:id="rId27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4">
          <p15:clr>
            <a:srgbClr val="A4A3A4"/>
          </p15:clr>
        </p15:guide>
        <p15:guide id="2" orient="horz" pos="718">
          <p15:clr>
            <a:srgbClr val="A4A3A4"/>
          </p15:clr>
        </p15:guide>
        <p15:guide id="3" orient="horz" pos="1150">
          <p15:clr>
            <a:srgbClr val="A4A3A4"/>
          </p15:clr>
        </p15:guide>
        <p15:guide id="4" orient="horz" pos="1476">
          <p15:clr>
            <a:srgbClr val="A4A3A4"/>
          </p15:clr>
        </p15:guide>
        <p15:guide id="5" orient="horz" pos="922">
          <p15:clr>
            <a:srgbClr val="A4A3A4"/>
          </p15:clr>
        </p15:guide>
        <p15:guide id="6" pos="5576">
          <p15:clr>
            <a:srgbClr val="A4A3A4"/>
          </p15:clr>
        </p15:guide>
        <p15:guide id="7" pos="1199">
          <p15:clr>
            <a:srgbClr val="A4A3A4"/>
          </p15:clr>
        </p15:guide>
        <p15:guide id="8" pos="2243">
          <p15:clr>
            <a:srgbClr val="A4A3A4"/>
          </p15:clr>
        </p15:guide>
        <p15:guide id="9" pos="145">
          <p15:clr>
            <a:srgbClr val="A4A3A4"/>
          </p15:clr>
        </p15:guide>
        <p15:guide id="10" pos="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D42C6"/>
    <a:srgbClr val="005A84"/>
    <a:srgbClr val="006D9E"/>
    <a:srgbClr val="11BBE1"/>
    <a:srgbClr val="11BBFF"/>
    <a:srgbClr val="007AB0"/>
    <a:srgbClr val="008DCC"/>
    <a:srgbClr val="009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3" autoAdjust="0"/>
    <p:restoredTop sz="98677" autoAdjust="0"/>
  </p:normalViewPr>
  <p:slideViewPr>
    <p:cSldViewPr snapToGrid="0">
      <p:cViewPr varScale="1">
        <p:scale>
          <a:sx n="88" d="100"/>
          <a:sy n="88" d="100"/>
        </p:scale>
        <p:origin x="858" y="96"/>
      </p:cViewPr>
      <p:guideLst>
        <p:guide orient="horz" pos="3924"/>
        <p:guide orient="horz" pos="718"/>
        <p:guide orient="horz" pos="1150"/>
        <p:guide orient="horz" pos="1476"/>
        <p:guide orient="horz" pos="922"/>
        <p:guide pos="5576"/>
        <p:guide pos="1199"/>
        <p:guide pos="2243"/>
        <p:guide pos="145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80" y="-108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t" anchorCtr="0" compatLnSpc="1">
            <a:prstTxWarp prst="textNoShape">
              <a:avLst/>
            </a:prstTxWarp>
          </a:bodyPr>
          <a:lstStyle>
            <a:lvl1pPr defTabSz="984164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t" anchorCtr="0" compatLnSpc="1">
            <a:prstTxWarp prst="textNoShape">
              <a:avLst/>
            </a:prstTxWarp>
          </a:bodyPr>
          <a:lstStyle>
            <a:lvl1pPr algn="r" defTabSz="984164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b" anchorCtr="0" compatLnSpc="1">
            <a:prstTxWarp prst="textNoShape">
              <a:avLst/>
            </a:prstTxWarp>
          </a:bodyPr>
          <a:lstStyle>
            <a:lvl1pPr defTabSz="984164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b" anchorCtr="0" compatLnSpc="1">
            <a:prstTxWarp prst="textNoShape">
              <a:avLst/>
            </a:prstTxWarp>
          </a:bodyPr>
          <a:lstStyle>
            <a:lvl1pPr algn="r" defTabSz="981075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CAA963-A9A5-4AD7-9E97-2D77CCEEAC3E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8182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t" anchorCtr="0" compatLnSpc="1">
            <a:prstTxWarp prst="textNoShape">
              <a:avLst/>
            </a:prstTxWarp>
          </a:bodyPr>
          <a:lstStyle>
            <a:lvl1pPr defTabSz="82204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t" anchorCtr="0" compatLnSpc="1">
            <a:prstTxWarp prst="textNoShape">
              <a:avLst/>
            </a:prstTxWarp>
          </a:bodyPr>
          <a:lstStyle>
            <a:lvl1pPr algn="r" defTabSz="82204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b" anchorCtr="0" compatLnSpc="1">
            <a:prstTxWarp prst="textNoShape">
              <a:avLst/>
            </a:prstTxWarp>
          </a:bodyPr>
          <a:lstStyle>
            <a:lvl1pPr defTabSz="822047" eaLnBrk="0" hangingPunct="0">
              <a:defRPr sz="11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2" tIns="0" rIns="20532" bIns="0" numCol="1" anchor="b" anchorCtr="0" compatLnSpc="1">
            <a:prstTxWarp prst="textNoShape">
              <a:avLst/>
            </a:prstTxWarp>
          </a:bodyPr>
          <a:lstStyle>
            <a:lvl1pPr algn="r" defTabSz="819150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743DAE-5ED6-492C-9F15-65AC987A822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76288"/>
            <a:ext cx="5095875" cy="382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31" tIns="49618" rIns="99231" bIns="49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769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D00839-3E1C-4F76-98E4-250295B03569}" type="slidenum">
              <a:rPr lang="en-GB" altLang="fr-FR" sz="1100" smtClean="0"/>
              <a:pPr>
                <a:spcBef>
                  <a:spcPct val="0"/>
                </a:spcBef>
              </a:pPr>
              <a:t>1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16499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2D01BA-9DF1-46CE-8410-FD839D7C5470}" type="slidenum">
              <a:rPr lang="en-GB" altLang="fr-FR" sz="1100" smtClean="0"/>
              <a:pPr>
                <a:spcBef>
                  <a:spcPct val="0"/>
                </a:spcBef>
              </a:pPr>
              <a:t>10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421520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110E48-EC50-4E5B-8B6F-E2CA2803A609}" type="slidenum">
              <a:rPr lang="en-GB" altLang="fr-FR" sz="1100" smtClean="0"/>
              <a:pPr>
                <a:spcBef>
                  <a:spcPct val="0"/>
                </a:spcBef>
              </a:pPr>
              <a:t>11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53950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EBC5DE-904A-4423-BC94-382307FC995B}" type="slidenum">
              <a:rPr lang="en-GB" altLang="fr-FR" sz="1100" smtClean="0"/>
              <a:pPr>
                <a:spcBef>
                  <a:spcPct val="0"/>
                </a:spcBef>
              </a:pPr>
              <a:t>12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183066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873123-A92D-449D-85AC-DD16B7C917D6}" type="slidenum">
              <a:rPr lang="en-GB" altLang="fr-FR" sz="1100" smtClean="0"/>
              <a:pPr>
                <a:spcBef>
                  <a:spcPct val="0"/>
                </a:spcBef>
              </a:pPr>
              <a:t>13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516755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2FED08-99F9-4B1C-9264-99D3FDA8C3F2}" type="slidenum">
              <a:rPr lang="en-GB" altLang="fr-FR" sz="1100" smtClean="0"/>
              <a:pPr>
                <a:spcBef>
                  <a:spcPct val="0"/>
                </a:spcBef>
              </a:pPr>
              <a:t>14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98368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5D7618-CCE6-4E79-AF77-A524B270A850}" type="slidenum">
              <a:rPr lang="en-GB" altLang="fr-FR" sz="1100" smtClean="0"/>
              <a:pPr>
                <a:spcBef>
                  <a:spcPct val="0"/>
                </a:spcBef>
              </a:pPr>
              <a:t>15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371902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B7C42A-8673-42E8-A183-EF5ECAF97422}" type="slidenum">
              <a:rPr lang="en-GB" altLang="fr-FR" sz="1100" smtClean="0"/>
              <a:pPr>
                <a:spcBef>
                  <a:spcPct val="0"/>
                </a:spcBef>
              </a:pPr>
              <a:t>16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18763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8CC7B8-7CBF-40A3-8E63-D2FFA7F1D795}" type="slidenum">
              <a:rPr lang="en-GB" altLang="fr-FR" sz="1100" smtClean="0"/>
              <a:pPr>
                <a:spcBef>
                  <a:spcPct val="0"/>
                </a:spcBef>
              </a:pPr>
              <a:t>17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174721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96775C-41F8-46A0-B583-DE570200F3C6}" type="slidenum">
              <a:rPr lang="en-GB" altLang="fr-FR" sz="1100" smtClean="0"/>
              <a:pPr>
                <a:spcBef>
                  <a:spcPct val="0"/>
                </a:spcBef>
              </a:pPr>
              <a:t>18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13322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91234E-E1D3-4524-A234-CF947F20116D}" type="slidenum">
              <a:rPr lang="en-GB" altLang="fr-FR" sz="1100" smtClean="0"/>
              <a:pPr>
                <a:spcBef>
                  <a:spcPct val="0"/>
                </a:spcBef>
              </a:pPr>
              <a:t>19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116281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4176A2-EB1E-4012-91D8-2F92F4575E71}" type="slidenum">
              <a:rPr lang="en-GB" altLang="fr-FR" sz="1100" smtClean="0"/>
              <a:pPr>
                <a:spcBef>
                  <a:spcPct val="0"/>
                </a:spcBef>
              </a:pPr>
              <a:t>2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953748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FDF729-542D-4D75-A600-968EE97AC635}" type="slidenum">
              <a:rPr lang="en-GB" altLang="fr-FR" sz="1100" smtClean="0"/>
              <a:pPr>
                <a:spcBef>
                  <a:spcPct val="0"/>
                </a:spcBef>
              </a:pPr>
              <a:t>20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30644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2A2AC3-18CD-439D-AAF7-E3066484EC06}" type="slidenum">
              <a:rPr lang="en-GB" altLang="fr-FR" sz="1100" smtClean="0"/>
              <a:pPr>
                <a:spcBef>
                  <a:spcPct val="0"/>
                </a:spcBef>
              </a:pPr>
              <a:t>21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573083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235A35-83E0-4A01-B4C0-C3AC0F55F57B}" type="slidenum">
              <a:rPr lang="en-GB" altLang="fr-FR" sz="1100" smtClean="0"/>
              <a:pPr>
                <a:spcBef>
                  <a:spcPct val="0"/>
                </a:spcBef>
              </a:pPr>
              <a:t>22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4096779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935A87-CA2D-4378-8436-B8E80306E169}" type="slidenum">
              <a:rPr lang="en-GB" altLang="fr-FR" sz="1100" smtClean="0"/>
              <a:pPr>
                <a:spcBef>
                  <a:spcPct val="0"/>
                </a:spcBef>
              </a:pPr>
              <a:t>23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578060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E720F0-18D4-482B-A606-906BCE068141}" type="slidenum">
              <a:rPr lang="en-GB" altLang="fr-FR" sz="1100" smtClean="0"/>
              <a:pPr>
                <a:spcBef>
                  <a:spcPct val="0"/>
                </a:spcBef>
              </a:pPr>
              <a:t>24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878722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542650-46AE-4F07-954A-21FA17811007}" type="slidenum">
              <a:rPr lang="en-GB" altLang="fr-FR" sz="1100" smtClean="0"/>
              <a:pPr>
                <a:spcBef>
                  <a:spcPct val="0"/>
                </a:spcBef>
              </a:pPr>
              <a:t>25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47647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1DA50C-8B55-4213-90C1-3875DEC72B7E}" type="slidenum">
              <a:rPr lang="en-GB" altLang="fr-FR" sz="1100" smtClean="0"/>
              <a:pPr>
                <a:spcBef>
                  <a:spcPct val="0"/>
                </a:spcBef>
              </a:pPr>
              <a:t>3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36727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73A35C-0097-4DD2-BC72-5FA52FCEB411}" type="slidenum">
              <a:rPr lang="en-GB" altLang="fr-FR" sz="1100" smtClean="0"/>
              <a:pPr>
                <a:spcBef>
                  <a:spcPct val="0"/>
                </a:spcBef>
              </a:pPr>
              <a:t>4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1989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665BED-C99C-4C5A-9741-690DF8A8ACBC}" type="slidenum">
              <a:rPr lang="en-GB" altLang="fr-FR" sz="1100" smtClean="0"/>
              <a:pPr>
                <a:spcBef>
                  <a:spcPct val="0"/>
                </a:spcBef>
              </a:pPr>
              <a:t>5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96359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20412A-496A-435C-B655-7A350F0A17DB}" type="slidenum">
              <a:rPr lang="en-GB" altLang="fr-FR" sz="1100" smtClean="0"/>
              <a:pPr>
                <a:spcBef>
                  <a:spcPct val="0"/>
                </a:spcBef>
              </a:pPr>
              <a:t>6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133336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25DD26-51FD-4260-B250-6CA6FDE1E233}" type="slidenum">
              <a:rPr lang="en-GB" altLang="fr-FR" sz="1100" smtClean="0"/>
              <a:pPr>
                <a:spcBef>
                  <a:spcPct val="0"/>
                </a:spcBef>
              </a:pPr>
              <a:t>7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98414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671ADF-BF36-4CFF-9472-6D5EE814E494}" type="slidenum">
              <a:rPr lang="en-GB" altLang="fr-FR" sz="1100" smtClean="0"/>
              <a:pPr>
                <a:spcBef>
                  <a:spcPct val="0"/>
                </a:spcBef>
              </a:pPr>
              <a:t>8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28929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8191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819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43F2F9-5431-47C0-A39D-B9458FB18B99}" type="slidenum">
              <a:rPr lang="en-GB" altLang="fr-FR" sz="1100" smtClean="0"/>
              <a:pPr>
                <a:spcBef>
                  <a:spcPct val="0"/>
                </a:spcBef>
              </a:pPr>
              <a:t>9</a:t>
            </a:fld>
            <a:endParaRPr lang="en-GB" altLang="fr-FR" sz="1100" smtClean="0"/>
          </a:p>
        </p:txBody>
      </p:sp>
    </p:spTree>
    <p:extLst>
      <p:ext uri="{BB962C8B-B14F-4D97-AF65-F5344CB8AC3E}">
        <p14:creationId xmlns:p14="http://schemas.microsoft.com/office/powerpoint/2010/main" val="13440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4551EEAF-96E9-4B0E-9CD0-AC7E452515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025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841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5D340798-BAAE-4AD9-953B-4511B7DEE5C5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DE44228-D4DE-4596-9778-B6273279A5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5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8413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6EFC4E7E-4A2C-45EA-9D81-66652672595A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548C1B3F-795A-46F3-966F-1714E59C2F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520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8413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05A6FC8C-9DE6-46F3-A006-02A33C21E972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8CA6003-6B9A-4753-9018-7CF0699542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261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841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8B0C2571-A252-4E1F-871A-FFC5DBB9EBFA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ECD51C5-E917-4B5F-8722-B90B0DAB4F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792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8BB1126B-C280-495D-B1BA-B92529999544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6283D3A-04CE-48D2-9864-696F43BE1B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42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841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1B60E974-EB2A-46DA-893B-461269BE4511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850F287-8ED5-413E-90F4-9851FA5C9D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150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AE2DBC2B-D238-416E-88D2-086AA596A351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EE2F259-B63D-4147-9608-678266C2A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327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oudautschultz\Desktop\Downloads\50_ans_GT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1120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841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419BDC94-57BD-42C3-9522-AACA549BB109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AF98BF8-5137-496D-9265-48EFD7312C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72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36091B2A-A5A3-4AD5-A1CD-B3DBD7C9CAEF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ED76EF8-B7F2-4FA2-A702-474ECE5A7F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032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0A93DBEE-54D3-4253-A2F6-DDB1963503CD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7B31A54-BC68-450D-B537-7A7DAB8E5F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010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bandeau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54000" y="2466665"/>
            <a:ext cx="8128000" cy="38735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230188" y="2867025"/>
            <a:ext cx="8621712" cy="31448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baseline="0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7791CEF-0B18-4648-936A-1841ADBA2F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89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à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304800" y="1970088"/>
            <a:ext cx="83534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SzPct val="100000"/>
              <a:defRPr/>
            </a:pPr>
            <a:r>
              <a:rPr kumimoji="1" lang="fr-FR" altLang="fr-FR" sz="1400" smtClean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6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1233487"/>
          </a:xfrm>
          <a:prstGeom prst="rect">
            <a:avLst/>
          </a:prstGeom>
        </p:spPr>
        <p:txBody>
          <a:bodyPr vert="horz" lIns="0" numCol="2" spcCol="36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3ADB57-6667-482A-BB83-34784B1D30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21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à 2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9" descr="motif_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1233487"/>
          </a:xfrm>
          <a:prstGeom prst="rect">
            <a:avLst/>
          </a:prstGeom>
        </p:spPr>
        <p:txBody>
          <a:bodyPr vert="horz" lIns="0" numCol="2" spcCol="36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0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90513" y="4255105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1903413" y="4274458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26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3503007" y="4274458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27" name="Espace réservé pour une image  2"/>
          <p:cNvSpPr>
            <a:spLocks noGrp="1"/>
          </p:cNvSpPr>
          <p:nvPr>
            <p:ph type="pic" sz="quarter" idx="21"/>
          </p:nvPr>
        </p:nvSpPr>
        <p:spPr>
          <a:xfrm>
            <a:off x="5115907" y="4293811"/>
            <a:ext cx="1384073" cy="1804383"/>
          </a:xfrm>
          <a:prstGeom prst="rect">
            <a:avLst/>
          </a:prstGeom>
        </p:spPr>
        <p:txBody>
          <a:bodyPr vert="horz"/>
          <a:lstStyle>
            <a:lvl1pPr>
              <a:defRPr sz="1400">
                <a:latin typeface="Arial"/>
                <a:cs typeface="Arial"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2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2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6BB9D6-A20E-413F-999A-0D755BEAB3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124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bandeau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90513" y="2224088"/>
            <a:ext cx="8561387" cy="67786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0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/>
          </p:nvPr>
        </p:nvSpPr>
        <p:spPr>
          <a:xfrm>
            <a:off x="290513" y="3338513"/>
            <a:ext cx="8561387" cy="2189162"/>
          </a:xfrm>
          <a:prstGeom prst="rect">
            <a:avLst/>
          </a:prstGeom>
        </p:spPr>
        <p:txBody>
          <a:bodyPr vert="horz" lIns="0" numCol="3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4" name="Espace réservé du contenu 34"/>
          <p:cNvSpPr>
            <a:spLocks noGrp="1"/>
          </p:cNvSpPr>
          <p:nvPr>
            <p:ph sz="quarter" idx="15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texte 36"/>
          <p:cNvSpPr>
            <a:spLocks noGrp="1"/>
          </p:cNvSpPr>
          <p:nvPr>
            <p:ph type="body" sz="quarter" idx="16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38"/>
          <p:cNvSpPr>
            <a:spLocks noGrp="1"/>
          </p:cNvSpPr>
          <p:nvPr>
            <p:ph type="body" sz="quarter" idx="17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A909ADF-6B76-4784-A27F-C08560811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75980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 descr="motif_bandeau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 descr="motif_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pour une image  17"/>
          <p:cNvSpPr>
            <a:spLocks noGrp="1"/>
          </p:cNvSpPr>
          <p:nvPr>
            <p:ph type="pic" sz="quarter" idx="13"/>
          </p:nvPr>
        </p:nvSpPr>
        <p:spPr>
          <a:xfrm>
            <a:off x="326875" y="2354262"/>
            <a:ext cx="4148138" cy="15162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/>
          </a:p>
        </p:txBody>
      </p:sp>
      <p:sp>
        <p:nvSpPr>
          <p:cNvPr id="19" name="Espace réservé pour une image  17"/>
          <p:cNvSpPr>
            <a:spLocks noGrp="1"/>
          </p:cNvSpPr>
          <p:nvPr>
            <p:ph type="pic" sz="quarter" idx="14"/>
          </p:nvPr>
        </p:nvSpPr>
        <p:spPr>
          <a:xfrm>
            <a:off x="4703762" y="2354263"/>
            <a:ext cx="4148138" cy="1516213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327025" y="3979863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4703762" y="3999215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Espace réservé du contenu 34"/>
          <p:cNvSpPr>
            <a:spLocks noGrp="1"/>
          </p:cNvSpPr>
          <p:nvPr>
            <p:ph sz="quarter" idx="17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36"/>
          <p:cNvSpPr>
            <a:spLocks noGrp="1"/>
          </p:cNvSpPr>
          <p:nvPr>
            <p:ph type="body" sz="quarter" idx="18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38"/>
          <p:cNvSpPr>
            <a:spLocks noGrp="1"/>
          </p:cNvSpPr>
          <p:nvPr>
            <p:ph type="body" sz="quarter" idx="19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6BE038F-98D9-4B81-AAE1-EC2527C499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657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 descr="motif_bandeau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716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motif_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3709988" y="709613"/>
            <a:ext cx="0" cy="43338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  17"/>
          <p:cNvSpPr>
            <a:spLocks noGrp="1"/>
          </p:cNvSpPr>
          <p:nvPr>
            <p:ph type="pic" sz="quarter" idx="13"/>
          </p:nvPr>
        </p:nvSpPr>
        <p:spPr>
          <a:xfrm>
            <a:off x="2735279" y="2343150"/>
            <a:ext cx="3726481" cy="33416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fr-FR" noProof="0"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2723333" y="5734656"/>
            <a:ext cx="4148138" cy="325437"/>
          </a:xfrm>
          <a:prstGeom prst="rect">
            <a:avLst/>
          </a:prstGeom>
        </p:spPr>
        <p:txBody>
          <a:bodyPr vert="horz"/>
          <a:lstStyle>
            <a:lvl1pPr marL="0" indent="0">
              <a:buFont typeface="+mj-lt"/>
              <a:buNone/>
              <a:defRPr sz="1200">
                <a:solidFill>
                  <a:srgbClr val="009EE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34"/>
          <p:cNvSpPr>
            <a:spLocks noGrp="1"/>
          </p:cNvSpPr>
          <p:nvPr>
            <p:ph sz="quarter" idx="16"/>
          </p:nvPr>
        </p:nvSpPr>
        <p:spPr>
          <a:xfrm>
            <a:off x="3858157" y="631520"/>
            <a:ext cx="3979862" cy="6524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009E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Espace réservé du texte 36"/>
          <p:cNvSpPr>
            <a:spLocks noGrp="1"/>
          </p:cNvSpPr>
          <p:nvPr>
            <p:ph type="body" sz="quarter" idx="17"/>
          </p:nvPr>
        </p:nvSpPr>
        <p:spPr>
          <a:xfrm>
            <a:off x="870482" y="594102"/>
            <a:ext cx="3362854" cy="471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spc="16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8"/>
          <p:cNvSpPr>
            <a:spLocks noGrp="1"/>
          </p:cNvSpPr>
          <p:nvPr>
            <p:ph type="body" sz="quarter" idx="18"/>
          </p:nvPr>
        </p:nvSpPr>
        <p:spPr>
          <a:xfrm>
            <a:off x="870482" y="980925"/>
            <a:ext cx="3169027" cy="422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1" baseline="0">
                <a:solidFill>
                  <a:srgbClr val="009EE0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F5370AC-342E-4545-B3AD-F06E595FCA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503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63288219-4645-40CC-88BB-560C474EF1E7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D36D713-8B63-4EFF-8458-B3A3C21B63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4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EA340BD6-C737-410E-B8F2-0A30076302A5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75FC27F-D530-4C53-8FE6-C9D48209B4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08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790" r:id="rId1"/>
    <p:sldLayoutId id="2147486791" r:id="rId2"/>
    <p:sldLayoutId id="2147486792" r:id="rId3"/>
    <p:sldLayoutId id="2147486793" r:id="rId4"/>
    <p:sldLayoutId id="2147486794" r:id="rId5"/>
    <p:sldLayoutId id="2147486795" r:id="rId6"/>
    <p:sldLayoutId id="2147486796" r:id="rId7"/>
    <p:sldLayoutId id="2147486797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672DF85-A6B3-4544-916C-1FBF58D3E5CA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96979A-475D-4BA7-8DFC-BAA673B26F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8" r:id="rId1"/>
    <p:sldLayoutId id="2147486799" r:id="rId2"/>
    <p:sldLayoutId id="2147486800" r:id="rId3"/>
    <p:sldLayoutId id="2147486801" r:id="rId4"/>
    <p:sldLayoutId id="2147486802" r:id="rId5"/>
    <p:sldLayoutId id="2147486803" r:id="rId6"/>
    <p:sldLayoutId id="2147486804" r:id="rId7"/>
    <p:sldLayoutId id="2147486805" r:id="rId8"/>
    <p:sldLayoutId id="2147486806" r:id="rId9"/>
    <p:sldLayoutId id="2147486807" r:id="rId10"/>
    <p:sldLayoutId id="2147486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0"/>
            <a:ext cx="9323388" cy="6981825"/>
          </a:xfrm>
          <a:prstGeom prst="rect">
            <a:avLst/>
          </a:prstGeom>
          <a:solidFill>
            <a:srgbClr val="00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23555" name="ZoneTexte 6"/>
          <p:cNvSpPr txBox="1">
            <a:spLocks noChangeArrowheads="1"/>
          </p:cNvSpPr>
          <p:nvPr/>
        </p:nvSpPr>
        <p:spPr bwMode="auto">
          <a:xfrm>
            <a:off x="576263" y="6137275"/>
            <a:ext cx="5395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Opérationnelle Transfrontalière</a:t>
            </a:r>
          </a:p>
        </p:txBody>
      </p:sp>
      <p:pic>
        <p:nvPicPr>
          <p:cNvPr id="4" name="Image 3" descr="COUV_0.ai"/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00894" y="1456230"/>
            <a:ext cx="5689412" cy="4188172"/>
          </a:xfrm>
          <a:prstGeom prst="rect">
            <a:avLst/>
          </a:prstGeom>
        </p:spPr>
      </p:pic>
      <p:pic>
        <p:nvPicPr>
          <p:cNvPr id="23557" name="Image 7" descr="LOGO_MOT_N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057900"/>
            <a:ext cx="668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2413" y="244475"/>
            <a:ext cx="6519862" cy="1146175"/>
          </a:xfrm>
          <a:prstGeom prst="rect">
            <a:avLst/>
          </a:prstGeom>
          <a:ln>
            <a:noFill/>
          </a:ln>
        </p:spPr>
        <p:txBody>
          <a:bodyPr lIns="0" rIns="0"/>
          <a:lstStyle/>
          <a:p>
            <a:pPr marL="365125" indent="-365125">
              <a:lnSpc>
                <a:spcPct val="80000"/>
              </a:lnSpc>
              <a:defRPr/>
            </a:pPr>
            <a:r>
              <a:rPr lang="fr-FR" sz="4000" b="1" kern="0" dirty="0">
                <a:solidFill>
                  <a:srgbClr val="11BBFF"/>
                </a:solidFill>
                <a:latin typeface="Arial"/>
                <a:ea typeface="+mj-ea"/>
                <a:cs typeface="Arial"/>
              </a:rPr>
              <a:t>Conférence-débat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fr-FR" sz="4000" b="1" i="1" kern="0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Conference</a:t>
            </a:r>
            <a:r>
              <a:rPr lang="fr-FR" sz="4000" b="1" i="1" kern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-</a:t>
            </a:r>
            <a:r>
              <a:rPr lang="fr-FR" sz="4000" b="1" i="1" kern="0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debate</a:t>
            </a:r>
            <a:endParaRPr lang="fr-FR" sz="4000" b="1" kern="0" dirty="0">
              <a:solidFill>
                <a:srgbClr val="009EE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72175" y="1925638"/>
            <a:ext cx="31718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365125">
              <a:lnSpc>
                <a:spcPct val="80000"/>
              </a:lnSpc>
              <a:defRPr/>
            </a:pPr>
            <a:r>
              <a:rPr lang="fr-FR" sz="4000" b="1" kern="0" dirty="0">
                <a:solidFill>
                  <a:srgbClr val="11BBFF"/>
                </a:solidFill>
                <a:latin typeface="Arial"/>
                <a:ea typeface="+mj-ea"/>
                <a:cs typeface="Arial"/>
              </a:rPr>
              <a:t>Paris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fr-FR" sz="4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24 mai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fr-FR" sz="4000" b="1" i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May 2016</a:t>
            </a:r>
          </a:p>
        </p:txBody>
      </p:sp>
      <p:sp>
        <p:nvSpPr>
          <p:cNvPr id="23560" name="ZoneTexte 7"/>
          <p:cNvSpPr txBox="1">
            <a:spLocks noChangeArrowheads="1"/>
          </p:cNvSpPr>
          <p:nvPr/>
        </p:nvSpPr>
        <p:spPr bwMode="auto">
          <a:xfrm>
            <a:off x="238125" y="3098800"/>
            <a:ext cx="4494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 b="1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La frontière : une ressource pour les</a:t>
            </a:r>
          </a:p>
          <a:p>
            <a:r>
              <a:rPr lang="fr-FR" altLang="fr-FR" sz="2000" b="1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habitants des territoires frontaliers </a:t>
            </a:r>
          </a:p>
          <a:p>
            <a:pPr eaLnBrk="1" hangingPunct="1"/>
            <a:endParaRPr lang="fr-FR" altLang="fr-FR" sz="2000" b="1">
              <a:solidFill>
                <a:srgbClr val="11BBE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r>
              <a:rPr lang="en-US" altLang="fr-FR" sz="2000" b="1" i="1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Borders: a resource for the inhabitants of border regions</a:t>
            </a:r>
            <a:endParaRPr lang="fr-FR" altLang="fr-FR" sz="2000" b="1" i="1">
              <a:solidFill>
                <a:schemeClr val="bg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561" name="Imag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/>
          <a:stretch>
            <a:fillRect/>
          </a:stretch>
        </p:blipFill>
        <p:spPr bwMode="auto">
          <a:xfrm>
            <a:off x="7142163" y="5899150"/>
            <a:ext cx="8683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12" descr="Joli-mois-Europe-Macaron-site_medi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5526088"/>
            <a:ext cx="10874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13" descr="logo-iledefrance200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34150"/>
            <a:ext cx="409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b="13586"/>
          <a:stretch>
            <a:fillRect/>
          </a:stretch>
        </p:blipFill>
        <p:spPr bwMode="auto">
          <a:xfrm>
            <a:off x="6292850" y="5862638"/>
            <a:ext cx="7191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41988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sp>
        <p:nvSpPr>
          <p:cNvPr id="41989" name="ZoneTexte 9"/>
          <p:cNvSpPr txBox="1">
            <a:spLocks noChangeArrowheads="1"/>
          </p:cNvSpPr>
          <p:nvPr/>
        </p:nvSpPr>
        <p:spPr bwMode="auto">
          <a:xfrm>
            <a:off x="5054600" y="6197600"/>
            <a:ext cx="353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b="1">
              <a:latin typeface="Helvetica" panose="020B0604020202030204" pitchFamily="34" charset="0"/>
            </a:endParaRPr>
          </a:p>
        </p:txBody>
      </p:sp>
      <p:pic>
        <p:nvPicPr>
          <p:cNvPr id="41990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 txBox="1">
            <a:spLocks/>
          </p:cNvSpPr>
          <p:nvPr/>
        </p:nvSpPr>
        <p:spPr>
          <a:xfrm>
            <a:off x="538163" y="4891088"/>
            <a:ext cx="6286500" cy="17684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charset="2"/>
              <a:buNone/>
              <a:defRPr/>
            </a:pPr>
            <a:r>
              <a:rPr lang="fr-FR" sz="2000" b="1" dirty="0" smtClean="0">
                <a:latin typeface="Helvetica" panose="020B0604020202030204" pitchFamily="34" charset="0"/>
                <a:ea typeface="MS PGothic" pitchFamily="34" charset="-128"/>
              </a:rPr>
              <a:t>Thomas STEFFENSEN</a:t>
            </a:r>
            <a:r>
              <a:rPr lang="fr-FR" sz="1800" b="1" dirty="0" smtClean="0">
                <a:latin typeface="Helvetica" panose="020B0604020202030204" pitchFamily="34" charset="0"/>
                <a:ea typeface="MS PGothic" pitchFamily="34" charset="-128"/>
              </a:rPr>
              <a:t/>
            </a:r>
            <a:br>
              <a:rPr lang="fr-FR" sz="1800" b="1" dirty="0" smtClean="0">
                <a:latin typeface="Helvetica" panose="020B0604020202030204" pitchFamily="34" charset="0"/>
                <a:ea typeface="MS PGothic" pitchFamily="34" charset="-128"/>
              </a:rPr>
            </a:br>
            <a:r>
              <a:rPr lang="fr-FR" sz="1800" dirty="0" smtClean="0">
                <a:latin typeface="Helvetica" panose="020B0604020202030204" pitchFamily="34" charset="0"/>
                <a:ea typeface="MS PGothic" pitchFamily="34" charset="-128"/>
              </a:rPr>
              <a:t>Chef du Secrétariat d’</a:t>
            </a:r>
            <a:r>
              <a:rPr lang="fr-FR" sz="1800" dirty="0" err="1" smtClean="0">
                <a:latin typeface="Helvetica" panose="020B0604020202030204" pitchFamily="34" charset="0"/>
                <a:ea typeface="MS PGothic" pitchFamily="34" charset="-128"/>
              </a:rPr>
              <a:t>Øresunddirekt</a:t>
            </a:r>
            <a:r>
              <a:rPr lang="fr-FR" sz="1800" dirty="0" smtClean="0">
                <a:latin typeface="Helvetica" panose="020B0604020202030204" pitchFamily="34" charset="0"/>
                <a:ea typeface="MS PGothic" pitchFamily="34" charset="-128"/>
              </a:rPr>
              <a:t> </a:t>
            </a:r>
          </a:p>
          <a:p>
            <a:pPr marL="0" indent="0">
              <a:spcBef>
                <a:spcPct val="0"/>
              </a:spcBef>
              <a:buFont typeface="Wingdings" charset="2"/>
              <a:buNone/>
              <a:defRPr/>
            </a:pPr>
            <a:r>
              <a:rPr lang="en-US" sz="1800" i="1" dirty="0" smtClean="0">
                <a:solidFill>
                  <a:srgbClr val="0070C0"/>
                </a:solidFill>
                <a:latin typeface="Helvetica" panose="020B0604020202030204" pitchFamily="34" charset="0"/>
                <a:ea typeface="MS PGothic" pitchFamily="34" charset="-128"/>
                <a:cs typeface="Arial" charset="0"/>
              </a:rPr>
              <a:t>Secretary General, </a:t>
            </a:r>
            <a:r>
              <a:rPr lang="en-US" sz="1800" i="1" dirty="0" err="1" smtClean="0">
                <a:solidFill>
                  <a:srgbClr val="0070C0"/>
                </a:solidFill>
                <a:latin typeface="Helvetica" panose="020B0604020202030204" pitchFamily="34" charset="0"/>
                <a:ea typeface="MS PGothic" pitchFamily="34" charset="-128"/>
                <a:cs typeface="Arial" charset="0"/>
              </a:rPr>
              <a:t>Øresunddirekt</a:t>
            </a:r>
            <a:endParaRPr lang="fr-FR" sz="1800" i="1" dirty="0" smtClean="0">
              <a:solidFill>
                <a:srgbClr val="0070C0"/>
              </a:solidFill>
              <a:latin typeface="Helvetica" panose="020B0604020202030204" pitchFamily="34" charset="0"/>
              <a:ea typeface="MS PGothic" pitchFamily="34" charset="-128"/>
              <a:cs typeface="Arial" charset="0"/>
            </a:endParaRPr>
          </a:p>
          <a:p>
            <a:pPr>
              <a:defRPr/>
            </a:pPr>
            <a:endParaRPr lang="fr-FR" dirty="0" smtClean="0">
              <a:latin typeface="Helvetica" panose="020B0604020202030204" pitchFamily="34" charset="0"/>
              <a:ea typeface="MS PGothic" pitchFamily="34" charset="-128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32" y="2047875"/>
            <a:ext cx="4229340" cy="32296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ZoneTexte 9"/>
          <p:cNvSpPr txBox="1">
            <a:spLocks noChangeArrowheads="1"/>
          </p:cNvSpPr>
          <p:nvPr/>
        </p:nvSpPr>
        <p:spPr bwMode="auto">
          <a:xfrm>
            <a:off x="107950" y="2408238"/>
            <a:ext cx="90360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Helvetica" pitchFamily="34" charset="0"/>
              </a:rPr>
              <a:t>Pour la société civile (FR/CH)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For civil society (FR/CH)</a:t>
            </a:r>
            <a:endParaRPr lang="fr-FR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spcAft>
                <a:spcPts val="1800"/>
              </a:spcAft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itchFamily="34" charset="0"/>
              </a:rPr>
              <a:t>	Marcel SCHIESS, Secrétaire Général</a:t>
            </a:r>
            <a:r>
              <a:rPr lang="fr-FR" altLang="fr-FR" sz="1600" dirty="0">
                <a:latin typeface="Helvetica" pitchFamily="34" charset="0"/>
              </a:rPr>
              <a:t> </a:t>
            </a:r>
            <a:r>
              <a:rPr lang="fr-FR" altLang="fr-FR" sz="1600" dirty="0" smtClean="0">
                <a:latin typeface="Helvetica" pitchFamily="34" charset="0"/>
              </a:rPr>
              <a:t>/ 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itchFamily="34" charset="0"/>
              </a:rPr>
              <a:t>General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itchFamily="34" charset="0"/>
              </a:rPr>
              <a:t>Secretary</a:t>
            </a:r>
            <a:r>
              <a:rPr lang="fr-FR" alt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alt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alt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altLang="fr-FR" sz="1600" dirty="0" smtClean="0">
                <a:latin typeface="Helvetica" pitchFamily="34" charset="0"/>
              </a:rPr>
              <a:t>Forum </a:t>
            </a:r>
            <a:r>
              <a:rPr lang="fr-FR" altLang="fr-FR" sz="1600" dirty="0">
                <a:latin typeface="Helvetica" pitchFamily="34" charset="0"/>
              </a:rPr>
              <a:t>transfrontalier Arc Jurassien / 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Forum </a:t>
            </a:r>
            <a:r>
              <a:rPr lang="en-US" sz="1600" i="1" dirty="0" err="1">
                <a:solidFill>
                  <a:srgbClr val="0070C0"/>
                </a:solidFill>
                <a:latin typeface="Helvetica" pitchFamily="34" charset="0"/>
              </a:rPr>
              <a:t>transfrontalier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 Arc </a:t>
            </a:r>
            <a:r>
              <a:rPr lang="en-US" sz="1600" i="1" dirty="0" err="1">
                <a:solidFill>
                  <a:srgbClr val="0070C0"/>
                </a:solidFill>
                <a:latin typeface="Helvetica" pitchFamily="34" charset="0"/>
              </a:rPr>
              <a:t>jurassien</a:t>
            </a:r>
            <a:endParaRPr lang="fr-FR" altLang="fr-FR" sz="1600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latin typeface="Helvetica" pitchFamily="34" charset="0"/>
              </a:rPr>
              <a:t>Pour le monde économique (FR/BE) / </a:t>
            </a:r>
            <a:r>
              <a:rPr lang="fr-FR" altLang="fr-FR" b="1" i="1" dirty="0" smtClean="0">
                <a:solidFill>
                  <a:srgbClr val="0070C0"/>
                </a:solidFill>
                <a:latin typeface="Helvetica" pitchFamily="34" charset="0"/>
              </a:rPr>
              <a:t>For the </a:t>
            </a:r>
            <a:r>
              <a:rPr lang="fr-FR" altLang="fr-FR" b="1" i="1" dirty="0" err="1" smtClean="0">
                <a:solidFill>
                  <a:srgbClr val="0070C0"/>
                </a:solidFill>
                <a:latin typeface="Helvetica" pitchFamily="34" charset="0"/>
              </a:rPr>
              <a:t>economic</a:t>
            </a:r>
            <a:r>
              <a:rPr lang="fr-FR" altLang="fr-FR" b="1" i="1" dirty="0" smtClean="0">
                <a:solidFill>
                  <a:srgbClr val="0070C0"/>
                </a:solidFill>
                <a:latin typeface="Helvetica" pitchFamily="34" charset="0"/>
              </a:rPr>
              <a:t> world (FR/BE)</a:t>
            </a:r>
          </a:p>
          <a:p>
            <a:pPr eaLnBrk="1" hangingPunct="1"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</a:t>
            </a:r>
            <a:r>
              <a:rPr lang="fr-FR" sz="1600" dirty="0" err="1" smtClean="0">
                <a:latin typeface="Helvetica" pitchFamily="34" charset="0"/>
              </a:rPr>
              <a:t>Tillo</a:t>
            </a:r>
            <a:r>
              <a:rPr lang="fr-FR" sz="1600" dirty="0" smtClean="0">
                <a:latin typeface="Helvetica" pitchFamily="34" charset="0"/>
              </a:rPr>
              <a:t> MESTDAGH, avocat / </a:t>
            </a:r>
            <a:r>
              <a:rPr lang="fr-FR" sz="1600" i="1" dirty="0" err="1" smtClean="0">
                <a:solidFill>
                  <a:srgbClr val="0070C0"/>
                </a:solidFill>
                <a:latin typeface="Helvetica" pitchFamily="34" charset="0"/>
              </a:rPr>
              <a:t>Lawyer</a:t>
            </a:r>
            <a: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sz="1600" dirty="0" smtClean="0">
                <a:latin typeface="Helvetica" pitchFamily="34" charset="0"/>
              </a:rPr>
              <a:t>KPMG </a:t>
            </a:r>
            <a:r>
              <a:rPr lang="fr-FR" sz="1600" dirty="0" err="1">
                <a:latin typeface="Helvetica" pitchFamily="34" charset="0"/>
              </a:rPr>
              <a:t>Eurométropole</a:t>
            </a:r>
            <a:r>
              <a:rPr lang="fr-FR" sz="1600" dirty="0">
                <a:latin typeface="Helvetica" pitchFamily="34" charset="0"/>
              </a:rPr>
              <a:t> </a:t>
            </a:r>
            <a:r>
              <a:rPr lang="fr-FR" sz="1600" dirty="0" smtClean="0">
                <a:latin typeface="Helvetica" pitchFamily="34" charset="0"/>
              </a:rPr>
              <a:t>Lille-Kortrijk-Tournai </a:t>
            </a:r>
            <a:r>
              <a:rPr lang="fr-FR" sz="1600" dirty="0">
                <a:latin typeface="Helvetica" pitchFamily="34" charset="0"/>
              </a:rPr>
              <a:t>/ 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KPMG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Eurometropolis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 Lille-Kortrijk-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Tournai</a:t>
            </a:r>
            <a:endParaRPr lang="en-US" sz="1600" i="1" dirty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Helvetica" pitchFamily="34" charset="0"/>
              </a:rPr>
              <a:t>Pour les </a:t>
            </a:r>
            <a:r>
              <a:rPr lang="en-US" b="1" dirty="0" err="1" smtClean="0">
                <a:latin typeface="Helvetica" pitchFamily="34" charset="0"/>
              </a:rPr>
              <a:t>autorités</a:t>
            </a:r>
            <a:r>
              <a:rPr lang="en-US" b="1" dirty="0" smtClean="0">
                <a:latin typeface="Helvetica" pitchFamily="34" charset="0"/>
              </a:rPr>
              <a:t> locales (FR/IT)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For the local authorities (FR/IT)</a:t>
            </a:r>
          </a:p>
          <a:p>
            <a:pPr eaLnBrk="1" hangingPunct="1"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Joël GIRAUD, Député des Hautes-Alpes /</a:t>
            </a:r>
            <a:r>
              <a:rPr lang="fr-FR" sz="1600" b="1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Deputy of Hautes-Alpes </a:t>
            </a:r>
            <a:b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</a:b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sz="1600" dirty="0" smtClean="0">
                <a:latin typeface="Helvetica" pitchFamily="34" charset="0"/>
              </a:rPr>
              <a:t>Maire </a:t>
            </a:r>
            <a:r>
              <a:rPr lang="fr-FR" sz="1600" dirty="0">
                <a:latin typeface="Helvetica" pitchFamily="34" charset="0"/>
              </a:rPr>
              <a:t>de L’Argentière-la-Bessée </a:t>
            </a:r>
            <a:r>
              <a:rPr lang="fr-FR" sz="1600" dirty="0" smtClean="0">
                <a:latin typeface="Helvetica" pitchFamily="34" charset="0"/>
              </a:rPr>
              <a:t>/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Mayor of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L’Argentière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-la-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Bessée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Helvetica" pitchFamily="34" charset="0"/>
              </a:rPr>
              <a:t>L’exemple Øresund (SE/DK)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Example of </a:t>
            </a:r>
            <a:r>
              <a:rPr lang="en-US" b="1" i="1" dirty="0" err="1" smtClean="0">
                <a:solidFill>
                  <a:srgbClr val="0070C0"/>
                </a:solidFill>
                <a:latin typeface="Helvetica" pitchFamily="34" charset="0"/>
              </a:rPr>
              <a:t>Øresund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 (SE/DK)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Thomas STEFFENSEN, Chef du Secrétariat </a:t>
            </a:r>
            <a:r>
              <a:rPr lang="fr-FR" sz="1600" dirty="0" smtClean="0"/>
              <a:t>/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Secretary General</a:t>
            </a:r>
            <a: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en-US" sz="1600" dirty="0" err="1" smtClean="0">
                <a:latin typeface="Helvetica" pitchFamily="34" charset="0"/>
              </a:rPr>
              <a:t>Øresunddirekt</a:t>
            </a:r>
            <a:r>
              <a:rPr lang="en-US" sz="1600" dirty="0" smtClean="0">
                <a:latin typeface="Helvetica" pitchFamily="34" charset="0"/>
              </a:rPr>
              <a:t> /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Øresunddirekt</a:t>
            </a:r>
            <a:endParaRPr lang="fr-FR" altLang="fr-FR" sz="4000" b="1" dirty="0" smtClean="0">
              <a:latin typeface="Helvetica" pitchFamily="34" charset="0"/>
            </a:endParaRPr>
          </a:p>
        </p:txBody>
      </p:sp>
      <p:sp>
        <p:nvSpPr>
          <p:cNvPr id="44036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44037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pic>
        <p:nvPicPr>
          <p:cNvPr id="44038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ZoneTexte 9"/>
          <p:cNvSpPr txBox="1">
            <a:spLocks noChangeArrowheads="1"/>
          </p:cNvSpPr>
          <p:nvPr/>
        </p:nvSpPr>
        <p:spPr bwMode="auto">
          <a:xfrm>
            <a:off x="266700" y="3929063"/>
            <a:ext cx="8696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latin typeface="Helvetica" panose="020B0604020202030204" pitchFamily="34" charset="0"/>
              </a:rPr>
              <a:t>DEBAT/QUESTIONS DE LA SALLE</a:t>
            </a:r>
            <a:r>
              <a:rPr lang="fr-FR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sz="3600" b="1" i="1">
                <a:solidFill>
                  <a:srgbClr val="0070C0"/>
                </a:solidFill>
                <a:latin typeface="Helvetica" panose="020B0604020202030204" pitchFamily="34" charset="0"/>
              </a:rPr>
              <a:t/>
            </a:r>
            <a:br>
              <a:rPr lang="fr-FR" altLang="fr-FR" sz="3600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fr-FR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DEBATE/</a:t>
            </a:r>
            <a:r>
              <a:rPr lang="en-US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QUESTIONS FROM THE FLOOR</a:t>
            </a:r>
            <a:endParaRPr lang="en-US" altLang="fr-FR" sz="36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46084" name="ZoneTexte 10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46085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sp>
        <p:nvSpPr>
          <p:cNvPr id="46086" name="ZoneTexte 14"/>
          <p:cNvSpPr txBox="1">
            <a:spLocks noChangeArrowheads="1"/>
          </p:cNvSpPr>
          <p:nvPr/>
        </p:nvSpPr>
        <p:spPr bwMode="auto">
          <a:xfrm>
            <a:off x="288925" y="2330450"/>
            <a:ext cx="91852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000" b="1">
                <a:latin typeface="Helvetica" panose="020B0604020202030204" pitchFamily="34" charset="0"/>
              </a:rPr>
              <a:t>Frontières ouvertes : quels enjeux ?  </a:t>
            </a:r>
          </a:p>
          <a:p>
            <a:pPr eaLnBrk="1" hangingPunct="1"/>
            <a: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  <a:t>Open borders: what stakes?</a:t>
            </a:r>
            <a:endParaRPr lang="fr-FR" altLang="fr-FR" sz="2000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en-US" altLang="fr-FR" sz="20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46087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ZoneTexte 9"/>
          <p:cNvSpPr txBox="1">
            <a:spLocks noChangeArrowheads="1"/>
          </p:cNvSpPr>
          <p:nvPr/>
        </p:nvSpPr>
        <p:spPr bwMode="auto">
          <a:xfrm>
            <a:off x="266700" y="4616450"/>
            <a:ext cx="67421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fr-FR" b="1">
                <a:latin typeface="Helvetica" panose="020B0604020202030204" pitchFamily="34" charset="0"/>
              </a:rPr>
              <a:t>Animée par /  </a:t>
            </a:r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moderated by</a:t>
            </a:r>
          </a:p>
          <a:p>
            <a:pPr algn="just" eaLnBrk="1" hangingPunct="1"/>
            <a:endParaRPr lang="fr-FR" altLang="fr-FR" sz="500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algn="just" eaLnBrk="1" hangingPunct="1"/>
            <a:r>
              <a:rPr lang="fr-FR" altLang="fr-FR" sz="4000" b="1">
                <a:latin typeface="Helvetica" panose="020B0604020202030204" pitchFamily="34" charset="0"/>
              </a:rPr>
              <a:t>Jean PEYRONY</a:t>
            </a:r>
          </a:p>
        </p:txBody>
      </p:sp>
      <p:sp>
        <p:nvSpPr>
          <p:cNvPr id="48132" name="ZoneTexte 15"/>
          <p:cNvSpPr txBox="1">
            <a:spLocks noChangeArrowheads="1"/>
          </p:cNvSpPr>
          <p:nvPr/>
        </p:nvSpPr>
        <p:spPr bwMode="auto">
          <a:xfrm>
            <a:off x="250825" y="5751513"/>
            <a:ext cx="834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Directeur général de la MOT</a:t>
            </a:r>
            <a:br>
              <a:rPr lang="fr-FR" altLang="fr-FR" b="1">
                <a:latin typeface="Helvetica" panose="020B0604020202030204" pitchFamily="34" charset="0"/>
              </a:rPr>
            </a:br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Director General of MOT</a:t>
            </a:r>
            <a:endParaRPr lang="fr-FR" altLang="fr-FR">
              <a:latin typeface="Helvetica" panose="020B0604020202030204" pitchFamily="34" charset="0"/>
            </a:endParaRPr>
          </a:p>
        </p:txBody>
      </p:sp>
      <p:sp>
        <p:nvSpPr>
          <p:cNvPr id="48133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34825" name="ZoneTexte 14"/>
          <p:cNvSpPr txBox="1">
            <a:spLocks noChangeArrowheads="1"/>
          </p:cNvSpPr>
          <p:nvPr/>
        </p:nvSpPr>
        <p:spPr bwMode="auto">
          <a:xfrm>
            <a:off x="246063" y="2235200"/>
            <a:ext cx="87280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fr-FR" altLang="fr-FR" sz="2800" b="1" kern="0" spc="50" dirty="0" smtClean="0">
                <a:latin typeface="Helvetica" panose="020B0604020202030204" pitchFamily="34" charset="0"/>
              </a:rPr>
              <a:t>Quel rôle pour les politiques régionales, nationales et européennes ?</a:t>
            </a:r>
          </a:p>
          <a:p>
            <a:pPr eaLnBrk="1" hangingPunct="1">
              <a:defRPr/>
            </a:pPr>
            <a:r>
              <a:rPr lang="en-US" altLang="fr-FR" sz="28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What do the regional, national and </a:t>
            </a:r>
            <a:br>
              <a:rPr lang="en-US" altLang="fr-FR" sz="28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en-US" altLang="fr-FR" sz="28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European policies aim for? </a:t>
            </a:r>
          </a:p>
        </p:txBody>
      </p:sp>
      <p:sp>
        <p:nvSpPr>
          <p:cNvPr id="48135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pic>
        <p:nvPicPr>
          <p:cNvPr id="48136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ZoneTexte 9"/>
          <p:cNvSpPr txBox="1">
            <a:spLocks noChangeArrowheads="1"/>
          </p:cNvSpPr>
          <p:nvPr/>
        </p:nvSpPr>
        <p:spPr bwMode="auto">
          <a:xfrm>
            <a:off x="-88900" y="2801938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fr-FR" altLang="fr-FR" sz="1600" b="1" dirty="0" smtClean="0"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Région Grand Est / </a:t>
            </a:r>
            <a:r>
              <a:rPr lang="fr-FR" altLang="fr-FR" sz="1600" b="1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</a:t>
            </a:r>
            <a:r>
              <a:rPr lang="fr-FR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Great East</a:t>
            </a:r>
          </a:p>
          <a:p>
            <a:pPr eaLnBrk="1" hangingPunct="1"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Edouard JACQUE, Conseiller régional délégué aux travailleurs frontaliers</a:t>
            </a:r>
            <a:br>
              <a:rPr lang="fr-FR" altLang="fr-FR" sz="1600" dirty="0" smtClean="0">
                <a:latin typeface="Helvetica" panose="020B0604020202030204" pitchFamily="34" charset="0"/>
              </a:rPr>
            </a:br>
            <a:r>
              <a:rPr lang="fr-FR" altLang="fr-FR" sz="1600" dirty="0" smtClean="0">
                <a:latin typeface="Helvetica" panose="020B0604020202030204" pitchFamily="34" charset="0"/>
              </a:rPr>
              <a:t>	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Regional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Counselor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in charge of cross-border workers</a:t>
            </a:r>
          </a:p>
          <a:p>
            <a:pPr eaLnBrk="1" hangingPunct="1">
              <a:defRPr/>
            </a:pPr>
            <a:endParaRPr lang="fr-FR" altLang="fr-FR" sz="16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err="1" smtClean="0">
                <a:latin typeface="Helvetica" panose="020B0604020202030204" pitchFamily="34" charset="0"/>
              </a:rPr>
              <a:t>Préfecture</a:t>
            </a:r>
            <a:r>
              <a:rPr lang="en-US" altLang="fr-FR" sz="1600" b="1" dirty="0" smtClean="0">
                <a:latin typeface="Helvetica" panose="020B0604020202030204" pitchFamily="34" charset="0"/>
              </a:rPr>
              <a:t> Languedoc-Roussillon Midi-Pyrénées </a:t>
            </a:r>
            <a:r>
              <a:rPr lang="fr-FR" altLang="fr-FR" sz="1600" b="1" dirty="0" smtClean="0">
                <a:latin typeface="Helvetica" panose="020B0604020202030204" pitchFamily="34" charset="0"/>
              </a:rPr>
              <a:t>/</a:t>
            </a:r>
            <a:br>
              <a:rPr lang="fr-FR" altLang="fr-FR" sz="1600" b="1" dirty="0" smtClean="0">
                <a:latin typeface="Helvetica" panose="020B0604020202030204" pitchFamily="34" charset="0"/>
              </a:rPr>
            </a:br>
            <a:r>
              <a:rPr lang="fr-FR" altLang="fr-FR" sz="1600" b="1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Prefecture</a:t>
            </a:r>
            <a:r>
              <a:rPr lang="fr-FR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de Région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Languedoc-Roussillon</a:t>
            </a:r>
            <a:r>
              <a:rPr lang="en-US" altLang="fr-FR" sz="1600" b="1" dirty="0" smtClean="0">
                <a:latin typeface="Helvetica" panose="020B0604020202030204" pitchFamily="34" charset="0"/>
              </a:rPr>
              <a:t>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Midi-Pyrénées </a:t>
            </a:r>
          </a:p>
          <a:p>
            <a:pPr eaLnBrk="1" hangingPunct="1">
              <a:spcAft>
                <a:spcPts val="600"/>
              </a:spcAft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Marc CHAPPUIS, Secrétaire Général pour les Affaires Régionales </a:t>
            </a:r>
            <a:br>
              <a:rPr lang="fr-FR" altLang="fr-FR" sz="1600" dirty="0" smtClean="0">
                <a:latin typeface="Helvetica" panose="020B0604020202030204" pitchFamily="34" charset="0"/>
              </a:rPr>
            </a:br>
            <a:r>
              <a:rPr lang="fr-FR" altLang="fr-FR" sz="1600" dirty="0" smtClean="0">
                <a:latin typeface="Helvetica" panose="020B0604020202030204" pitchFamily="34" charset="0"/>
              </a:rPr>
              <a:t>	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Secretary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General for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Regional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Affairs</a:t>
            </a:r>
            <a:endParaRPr lang="fr-FR" altLang="fr-FR" sz="16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>
              <a:defRPr/>
            </a:pPr>
            <a:endParaRPr lang="fr-FR" altLang="fr-FR" sz="900" b="1" dirty="0" smtClean="0"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Province de Gueldre (NL) /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Province of Gelderland (NL)</a:t>
            </a:r>
            <a:endParaRPr lang="fr-FR" altLang="fr-FR" sz="1600" b="1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Michiel SCHEFFER, Vice-président, délégué à l'économie, l'enseignement et l'Europe  	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Vice-governor in charge of economy, education and Europe</a:t>
            </a:r>
          </a:p>
          <a:p>
            <a:pPr eaLnBrk="1" hangingPunct="1">
              <a:defRPr/>
            </a:pPr>
            <a:endParaRPr lang="en-US" altLang="fr-FR" sz="12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Comité des Régions /</a:t>
            </a:r>
            <a:r>
              <a:rPr lang="en-US" altLang="fr-FR" sz="1600" dirty="0" smtClean="0">
                <a:latin typeface="Helvetica" panose="020B0604020202030204" pitchFamily="34" charset="0"/>
              </a:rPr>
              <a:t>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Committee of the Regions </a:t>
            </a:r>
          </a:p>
          <a:p>
            <a:pPr eaLnBrk="1" hangingPunct="1">
              <a:tabLst>
                <a:tab pos="271463" algn="l"/>
              </a:tabLst>
              <a:defRPr/>
            </a:pPr>
            <a:r>
              <a:rPr lang="en-US" altLang="fr-FR" sz="1600" dirty="0" smtClean="0">
                <a:latin typeface="Helvetica" panose="020B0604020202030204" pitchFamily="34" charset="0"/>
              </a:rPr>
              <a:t>	</a:t>
            </a:r>
            <a:r>
              <a:rPr lang="en-US" altLang="fr-FR" sz="1600" dirty="0" err="1" smtClean="0">
                <a:latin typeface="Helvetica" panose="020B0604020202030204" pitchFamily="34" charset="0"/>
              </a:rPr>
              <a:t>Jiří</a:t>
            </a:r>
            <a:r>
              <a:rPr lang="en-US" altLang="fr-FR" sz="1600" dirty="0" smtClean="0">
                <a:latin typeface="Helvetica" panose="020B0604020202030204" pitchFamily="34" charset="0"/>
              </a:rPr>
              <a:t> BURIÁNEK, </a:t>
            </a:r>
            <a:r>
              <a:rPr lang="fr-FR" altLang="fr-FR" sz="1600" dirty="0" smtClean="0">
                <a:latin typeface="Helvetica" panose="020B0604020202030204" pitchFamily="34" charset="0"/>
              </a:rPr>
              <a:t>Secrétaire Général 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/ 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Secretary General</a:t>
            </a: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endParaRPr lang="fr-FR" altLang="fr-FR" sz="2000" b="1" dirty="0" smtClean="0">
              <a:latin typeface="Helvetica" panose="020B0604020202030204" pitchFamily="34" charset="0"/>
            </a:endParaRPr>
          </a:p>
          <a:p>
            <a:pPr eaLnBrk="1" hangingPunct="1">
              <a:spcAft>
                <a:spcPts val="3600"/>
              </a:spcAft>
              <a:defRPr/>
            </a:pPr>
            <a:endParaRPr lang="fr-FR" altLang="fr-FR" sz="2400" dirty="0" smtClean="0">
              <a:latin typeface="Helvetica" panose="020B0604020202030204" pitchFamily="34" charset="0"/>
            </a:endParaRPr>
          </a:p>
          <a:p>
            <a:pPr eaLnBrk="1" hangingPunct="1">
              <a:defRPr/>
            </a:pPr>
            <a:endParaRPr lang="fr-FR" altLang="fr-FR" sz="3200" dirty="0" smtClean="0">
              <a:latin typeface="Helvetica" panose="020B0604020202030204" pitchFamily="34" charset="0"/>
            </a:endParaRPr>
          </a:p>
          <a:p>
            <a:pPr algn="just" eaLnBrk="1" hangingPunct="1">
              <a:defRPr/>
            </a:pPr>
            <a:endParaRPr lang="fr-FR" altLang="fr-FR" sz="4000" b="1" dirty="0" smtClean="0">
              <a:latin typeface="Helvetica" panose="020B0604020202030204" pitchFamily="34" charset="0"/>
            </a:endParaRPr>
          </a:p>
          <a:p>
            <a:pPr algn="just" eaLnBrk="1" hangingPunct="1">
              <a:defRPr/>
            </a:pPr>
            <a:endParaRPr lang="fr-FR" altLang="fr-FR" sz="4000" b="1" dirty="0" smtClean="0">
              <a:latin typeface="Helvetica" panose="020B0604020202030204" pitchFamily="34" charset="0"/>
            </a:endParaRPr>
          </a:p>
        </p:txBody>
      </p:sp>
      <p:sp>
        <p:nvSpPr>
          <p:cNvPr id="50180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50181" name="ZoneTexte 14"/>
          <p:cNvSpPr txBox="1">
            <a:spLocks noChangeArrowheads="1"/>
          </p:cNvSpPr>
          <p:nvPr/>
        </p:nvSpPr>
        <p:spPr bwMode="auto">
          <a:xfrm>
            <a:off x="-236538" y="2136775"/>
            <a:ext cx="938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000" b="1">
                <a:latin typeface="Helvetica" panose="020B0604020202030204" pitchFamily="34" charset="0"/>
              </a:rPr>
              <a:t>Quel rôle pour les politiques régionales, nationales et européennes ?</a:t>
            </a:r>
            <a:br>
              <a:rPr lang="fr-FR" altLang="fr-FR" sz="2000" b="1">
                <a:latin typeface="Helvetica" panose="020B0604020202030204" pitchFamily="34" charset="0"/>
              </a:rPr>
            </a:br>
            <a: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  <a:t>What do the regional, national and European policies aim for? </a:t>
            </a:r>
          </a:p>
        </p:txBody>
      </p:sp>
      <p:sp>
        <p:nvSpPr>
          <p:cNvPr id="50182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pic>
        <p:nvPicPr>
          <p:cNvPr id="50183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52228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347662" y="4303369"/>
            <a:ext cx="8615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3000"/>
              </a:spcAft>
              <a:defRPr/>
            </a:pPr>
            <a:r>
              <a:rPr lang="fr-FR" altLang="fr-FR" sz="2000" strike="sngStrike" dirty="0" smtClean="0">
                <a:latin typeface="Helvetica" pitchFamily="34" charset="0"/>
              </a:rPr>
              <a:t/>
            </a:r>
            <a:br>
              <a:rPr lang="fr-FR" altLang="fr-FR" sz="2000" strike="sngStrike" dirty="0" smtClean="0">
                <a:latin typeface="Helvetica" pitchFamily="34" charset="0"/>
              </a:rPr>
            </a:br>
            <a:r>
              <a:rPr lang="fr-FR" altLang="fr-FR" sz="2000" b="1" dirty="0" smtClean="0">
                <a:latin typeface="Helvetica" pitchFamily="34" charset="0"/>
              </a:rPr>
              <a:t>Edouard JACQUE</a:t>
            </a:r>
            <a:br>
              <a:rPr lang="fr-FR" altLang="fr-FR" sz="2000" b="1" dirty="0" smtClean="0">
                <a:latin typeface="Helvetica" pitchFamily="34" charset="0"/>
              </a:rPr>
            </a:br>
            <a:r>
              <a:rPr lang="fr-FR" altLang="fr-FR" dirty="0" smtClean="0">
                <a:latin typeface="Helvetica" pitchFamily="34" charset="0"/>
              </a:rPr>
              <a:t>Conseiller </a:t>
            </a:r>
            <a:r>
              <a:rPr lang="fr-FR" altLang="fr-FR" dirty="0">
                <a:latin typeface="Helvetica" pitchFamily="34" charset="0"/>
              </a:rPr>
              <a:t>régional délégué aux travailleurs </a:t>
            </a:r>
            <a:r>
              <a:rPr lang="fr-FR" altLang="fr-FR" dirty="0" smtClean="0">
                <a:latin typeface="Helvetica" pitchFamily="34" charset="0"/>
              </a:rPr>
              <a:t>frontaliers</a:t>
            </a:r>
            <a:br>
              <a:rPr lang="fr-FR" altLang="fr-FR" dirty="0" smtClean="0">
                <a:latin typeface="Helvetica" pitchFamily="34" charset="0"/>
              </a:rPr>
            </a:br>
            <a:r>
              <a:rPr lang="fr-FR" altLang="fr-FR" dirty="0" smtClean="0">
                <a:latin typeface="Helvetica" pitchFamily="34" charset="0"/>
              </a:rPr>
              <a:t>Région </a:t>
            </a:r>
            <a:r>
              <a:rPr lang="fr-FR" altLang="fr-FR" dirty="0">
                <a:latin typeface="Helvetica" pitchFamily="34" charset="0"/>
              </a:rPr>
              <a:t>Grand Est </a:t>
            </a:r>
            <a:r>
              <a:rPr lang="fr-FR" altLang="fr-FR" dirty="0" smtClean="0">
                <a:latin typeface="Helvetica" pitchFamily="34" charset="0"/>
              </a:rPr>
              <a:t> </a:t>
            </a:r>
            <a:br>
              <a:rPr lang="fr-FR" altLang="fr-FR" dirty="0" smtClean="0">
                <a:latin typeface="Helvetica" pitchFamily="34" charset="0"/>
              </a:rPr>
            </a:br>
            <a:r>
              <a:rPr lang="fr-FR" altLang="fr-FR" i="1" dirty="0" err="1" smtClean="0">
                <a:solidFill>
                  <a:srgbClr val="0070C0"/>
                </a:solidFill>
                <a:latin typeface="Helvetica" pitchFamily="34" charset="0"/>
              </a:rPr>
              <a:t>Regional</a:t>
            </a:r>
            <a:r>
              <a:rPr lang="fr-FR" altLang="fr-FR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fr-FR" altLang="fr-FR" i="1" dirty="0" err="1">
                <a:solidFill>
                  <a:srgbClr val="0070C0"/>
                </a:solidFill>
                <a:latin typeface="Helvetica" pitchFamily="34" charset="0"/>
              </a:rPr>
              <a:t>Counselor</a:t>
            </a:r>
            <a:r>
              <a:rPr lang="fr-FR" altLang="fr-FR" i="1" dirty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altLang="fr-FR" i="1" dirty="0">
                <a:solidFill>
                  <a:srgbClr val="0070C0"/>
                </a:solidFill>
                <a:latin typeface="Helvetica" pitchFamily="34" charset="0"/>
              </a:rPr>
              <a:t>in charge of cross-border </a:t>
            </a:r>
            <a:r>
              <a:rPr lang="en-US" altLang="fr-FR" i="1" dirty="0" smtClean="0">
                <a:solidFill>
                  <a:srgbClr val="0070C0"/>
                </a:solidFill>
                <a:latin typeface="Helvetica" pitchFamily="34" charset="0"/>
              </a:rPr>
              <a:t>workers</a:t>
            </a:r>
            <a:br>
              <a:rPr lang="en-US" altLang="fr-FR" i="1" dirty="0" smtClean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altLang="fr-FR" i="1" dirty="0" err="1" smtClean="0">
                <a:solidFill>
                  <a:srgbClr val="0070C0"/>
                </a:solidFill>
                <a:latin typeface="Helvetica" pitchFamily="34" charset="0"/>
              </a:rPr>
              <a:t>Region</a:t>
            </a:r>
            <a:r>
              <a:rPr lang="fr-FR" altLang="fr-FR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fr-FR" altLang="fr-FR" i="1" dirty="0">
                <a:solidFill>
                  <a:srgbClr val="0070C0"/>
                </a:solidFill>
                <a:latin typeface="Helvetica" pitchFamily="34" charset="0"/>
              </a:rPr>
              <a:t>Great </a:t>
            </a:r>
            <a:r>
              <a:rPr lang="fr-FR" altLang="fr-FR" i="1" dirty="0" smtClean="0">
                <a:solidFill>
                  <a:srgbClr val="0070C0"/>
                </a:solidFill>
                <a:latin typeface="Helvetica" pitchFamily="34" charset="0"/>
              </a:rPr>
              <a:t>East</a:t>
            </a:r>
            <a:endParaRPr lang="fr-FR" altLang="fr-FR" i="1" dirty="0">
              <a:solidFill>
                <a:srgbClr val="0070C0"/>
              </a:solidFill>
              <a:latin typeface="Helvetica" pitchFamily="34" charset="0"/>
            </a:endParaRPr>
          </a:p>
        </p:txBody>
      </p:sp>
      <p:pic>
        <p:nvPicPr>
          <p:cNvPr id="52230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5" y="2047875"/>
            <a:ext cx="3314650" cy="28243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54276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314552" y="4099049"/>
            <a:ext cx="458356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000" b="1" dirty="0">
                <a:latin typeface="Helvetica" panose="020B0604020202030204" pitchFamily="34" charset="0"/>
              </a:rPr>
              <a:t>Marc CHAPPUIS</a:t>
            </a:r>
            <a:endParaRPr lang="fr-FR" altLang="fr-FR" sz="2000" dirty="0">
              <a:latin typeface="Helvetica" panose="020B0604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fr-FR" dirty="0">
                <a:latin typeface="Helvetica" panose="020B0604020202030204" pitchFamily="34" charset="0"/>
              </a:rPr>
              <a:t>Secrétaire Général pour les </a:t>
            </a:r>
            <a:r>
              <a:rPr lang="fr-FR" altLang="fr-FR" dirty="0" smtClean="0">
                <a:latin typeface="Helvetica" panose="020B0604020202030204" pitchFamily="34" charset="0"/>
              </a:rPr>
              <a:t/>
            </a:r>
            <a:br>
              <a:rPr lang="fr-FR" altLang="fr-FR" dirty="0" smtClean="0">
                <a:latin typeface="Helvetica" panose="020B0604020202030204" pitchFamily="34" charset="0"/>
              </a:rPr>
            </a:br>
            <a:r>
              <a:rPr lang="fr-FR" altLang="fr-FR" dirty="0" smtClean="0">
                <a:latin typeface="Helvetica" panose="020B0604020202030204" pitchFamily="34" charset="0"/>
              </a:rPr>
              <a:t>Affaires Régionales, </a:t>
            </a:r>
            <a:r>
              <a:rPr lang="en-US" altLang="fr-FR" dirty="0" err="1" smtClean="0">
                <a:latin typeface="Helvetica" panose="020B0604020202030204" pitchFamily="34" charset="0"/>
              </a:rPr>
              <a:t>Préfecture</a:t>
            </a:r>
            <a:r>
              <a:rPr lang="en-US" altLang="fr-FR" dirty="0" smtClean="0">
                <a:latin typeface="Helvetica" panose="020B0604020202030204" pitchFamily="34" charset="0"/>
              </a:rPr>
              <a:t> </a:t>
            </a:r>
            <a:r>
              <a:rPr lang="en-US" altLang="fr-FR" dirty="0">
                <a:latin typeface="Helvetica" panose="020B0604020202030204" pitchFamily="34" charset="0"/>
              </a:rPr>
              <a:t>de </a:t>
            </a:r>
            <a:r>
              <a:rPr lang="en-US" altLang="fr-FR" dirty="0" err="1">
                <a:latin typeface="Helvetica" panose="020B0604020202030204" pitchFamily="34" charset="0"/>
              </a:rPr>
              <a:t>Région</a:t>
            </a:r>
            <a:r>
              <a:rPr lang="en-US" altLang="fr-FR" dirty="0">
                <a:latin typeface="Helvetica" panose="020B0604020202030204" pitchFamily="34" charset="0"/>
              </a:rPr>
              <a:t> </a:t>
            </a:r>
            <a:r>
              <a:rPr lang="en-US" altLang="fr-FR" dirty="0" smtClean="0">
                <a:latin typeface="Helvetica" panose="020B0604020202030204" pitchFamily="34" charset="0"/>
              </a:rPr>
              <a:t/>
            </a:r>
            <a:br>
              <a:rPr lang="en-US" altLang="fr-FR" dirty="0" smtClean="0">
                <a:latin typeface="Helvetica" panose="020B0604020202030204" pitchFamily="34" charset="0"/>
              </a:rPr>
            </a:br>
            <a:r>
              <a:rPr lang="en-US" altLang="fr-FR" dirty="0" smtClean="0">
                <a:latin typeface="Helvetica" panose="020B0604020202030204" pitchFamily="34" charset="0"/>
              </a:rPr>
              <a:t>Languedoc-Roussillon </a:t>
            </a:r>
            <a:r>
              <a:rPr lang="en-US" altLang="fr-FR" dirty="0">
                <a:latin typeface="Helvetica" panose="020B0604020202030204" pitchFamily="34" charset="0"/>
              </a:rPr>
              <a:t>Midi-Pyrénées</a:t>
            </a:r>
            <a:endParaRPr lang="fr-FR" altLang="fr-FR" i="1" dirty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fr-FR" i="1" dirty="0" err="1">
                <a:solidFill>
                  <a:srgbClr val="0070C0"/>
                </a:solidFill>
                <a:latin typeface="Helvetica" panose="020B0604020202030204" pitchFamily="34" charset="0"/>
              </a:rPr>
              <a:t>Secretary</a:t>
            </a:r>
            <a:r>
              <a:rPr lang="fr-FR" altLang="fr-FR" i="1" dirty="0">
                <a:solidFill>
                  <a:srgbClr val="0070C0"/>
                </a:solidFill>
                <a:latin typeface="Helvetica" panose="020B0604020202030204" pitchFamily="34" charset="0"/>
              </a:rPr>
              <a:t> General for </a:t>
            </a:r>
            <a:r>
              <a:rPr lang="fr-FR" altLang="fr-FR" i="1" dirty="0" err="1">
                <a:solidFill>
                  <a:srgbClr val="0070C0"/>
                </a:solidFill>
                <a:latin typeface="Helvetica" panose="020B0604020202030204" pitchFamily="34" charset="0"/>
              </a:rPr>
              <a:t>Regional</a:t>
            </a:r>
            <a:r>
              <a:rPr lang="fr-FR" altLang="fr-FR" i="1" dirty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i="1" dirty="0" err="1">
                <a:solidFill>
                  <a:srgbClr val="0070C0"/>
                </a:solidFill>
                <a:latin typeface="Helvetica" panose="020B0604020202030204" pitchFamily="34" charset="0"/>
              </a:rPr>
              <a:t>Affairs</a:t>
            </a:r>
            <a:r>
              <a:rPr lang="fr-FR" altLang="fr-FR" i="1" dirty="0">
                <a:solidFill>
                  <a:srgbClr val="0070C0"/>
                </a:solidFill>
                <a:latin typeface="Helvetica" panose="020B0604020202030204" pitchFamily="34" charset="0"/>
              </a:rPr>
              <a:t/>
            </a:r>
            <a:br>
              <a:rPr lang="fr-FR" altLang="fr-FR" i="1" dirty="0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fr-FR" altLang="fr-FR" i="1" dirty="0" err="1">
                <a:solidFill>
                  <a:srgbClr val="0070C0"/>
                </a:solidFill>
                <a:latin typeface="Helvetica" panose="020B0604020202030204" pitchFamily="34" charset="0"/>
              </a:rPr>
              <a:t>Prefecture</a:t>
            </a:r>
            <a:r>
              <a:rPr lang="fr-FR" altLang="fr-FR" i="1" dirty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of the </a:t>
            </a:r>
            <a:r>
              <a:rPr lang="en-US" altLang="fr-FR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Languedoc-Roussillon</a:t>
            </a:r>
            <a:r>
              <a:rPr lang="en-US" altLang="fr-FR" dirty="0" smtClean="0">
                <a:latin typeface="Helvetica" panose="020B0604020202030204" pitchFamily="34" charset="0"/>
              </a:rPr>
              <a:t> </a:t>
            </a:r>
            <a:br>
              <a:rPr lang="en-US" altLang="fr-FR" dirty="0" smtClean="0">
                <a:latin typeface="Helvetica" panose="020B0604020202030204" pitchFamily="34" charset="0"/>
              </a:rPr>
            </a:br>
            <a:r>
              <a:rPr lang="en-US" altLang="fr-FR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Midi-Pyrénées Region</a:t>
            </a:r>
            <a:endParaRPr lang="fr-FR" altLang="fr-FR" i="1" dirty="0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54278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485" y="2131978"/>
            <a:ext cx="4071711" cy="409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56324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5763" y="4537075"/>
            <a:ext cx="8378825" cy="1936750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fr-FR" altLang="fr-FR" sz="2000" b="1" dirty="0">
                <a:solidFill>
                  <a:schemeClr val="tx1"/>
                </a:solidFill>
                <a:latin typeface="Helvetica" pitchFamily="34" charset="0"/>
              </a:rPr>
              <a:t>Michiel </a:t>
            </a:r>
            <a:r>
              <a:rPr lang="fr-FR" altLang="fr-FR" sz="2000" b="1" dirty="0" smtClean="0">
                <a:solidFill>
                  <a:schemeClr val="tx1"/>
                </a:solidFill>
                <a:latin typeface="Helvetica" pitchFamily="34" charset="0"/>
              </a:rPr>
              <a:t>SCHEFFER</a:t>
            </a:r>
            <a:r>
              <a:rPr lang="fr-FR" altLang="fr-FR" sz="2400" b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br>
              <a:rPr lang="fr-FR" altLang="fr-FR" sz="2400" b="1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Helvetica" pitchFamily="34" charset="0"/>
              </a:rPr>
              <a:t>Vice-président</a:t>
            </a:r>
            <a:r>
              <a:rPr lang="fr-FR" altLang="fr-FR" sz="1800" dirty="0">
                <a:solidFill>
                  <a:schemeClr val="tx1"/>
                </a:solidFill>
                <a:latin typeface="Helvetica" pitchFamily="34" charset="0"/>
              </a:rPr>
              <a:t>, délégué à l'économie, l'enseignement et </a:t>
            </a:r>
            <a:r>
              <a:rPr lang="fr-FR" altLang="fr-FR" sz="1800" dirty="0" smtClean="0">
                <a:solidFill>
                  <a:schemeClr val="tx1"/>
                </a:solidFill>
                <a:latin typeface="Helvetica" pitchFamily="34" charset="0"/>
              </a:rPr>
              <a:t>l'Europe</a:t>
            </a:r>
            <a:br>
              <a:rPr lang="fr-FR" altLang="fr-FR" sz="18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fr-FR" altLang="fr-FR" sz="1800" dirty="0">
                <a:solidFill>
                  <a:schemeClr val="tx1"/>
                </a:solidFill>
                <a:latin typeface="Helvetica" pitchFamily="34" charset="0"/>
              </a:rPr>
              <a:t>Province de Gueldre (NL)</a:t>
            </a:r>
            <a:br>
              <a:rPr lang="fr-FR" altLang="fr-FR" sz="1800" dirty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altLang="fr-FR" sz="1800" i="1" dirty="0" smtClean="0">
                <a:solidFill>
                  <a:srgbClr val="0070C0"/>
                </a:solidFill>
                <a:latin typeface="Helvetica" pitchFamily="34" charset="0"/>
              </a:rPr>
              <a:t>Vice-governor </a:t>
            </a:r>
            <a:r>
              <a:rPr lang="en-US" altLang="fr-FR" sz="1800" i="1" dirty="0">
                <a:solidFill>
                  <a:srgbClr val="0070C0"/>
                </a:solidFill>
                <a:latin typeface="Helvetica" pitchFamily="34" charset="0"/>
              </a:rPr>
              <a:t>in charge of economy, education and </a:t>
            </a:r>
            <a:r>
              <a:rPr lang="en-US" altLang="fr-FR" sz="1800" i="1" dirty="0" smtClean="0">
                <a:solidFill>
                  <a:srgbClr val="0070C0"/>
                </a:solidFill>
                <a:latin typeface="Helvetica" pitchFamily="34" charset="0"/>
              </a:rPr>
              <a:t>Europe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fr-FR" sz="1800" i="1" dirty="0" smtClean="0">
                <a:solidFill>
                  <a:srgbClr val="0070C0"/>
                </a:solidFill>
                <a:latin typeface="Helvetica" pitchFamily="34" charset="0"/>
              </a:rPr>
              <a:t>Province </a:t>
            </a:r>
            <a:r>
              <a:rPr lang="en-US" altLang="fr-FR" sz="1800" i="1" dirty="0">
                <a:solidFill>
                  <a:srgbClr val="0070C0"/>
                </a:solidFill>
                <a:latin typeface="Helvetica" pitchFamily="34" charset="0"/>
              </a:rPr>
              <a:t>of Gelderland (NL)</a:t>
            </a:r>
            <a:endParaRPr lang="fr-FR" altLang="fr-FR" sz="1800" i="1" dirty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fr-FR" sz="1400" i="1" dirty="0">
              <a:solidFill>
                <a:srgbClr val="0070C0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sz="2000" dirty="0"/>
          </a:p>
        </p:txBody>
      </p:sp>
      <p:pic>
        <p:nvPicPr>
          <p:cNvPr id="56326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47" y="2047876"/>
            <a:ext cx="4516803" cy="2807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58372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188" y="4802188"/>
            <a:ext cx="8377237" cy="1936750"/>
          </a:xfrm>
        </p:spPr>
        <p:txBody>
          <a:bodyPr/>
          <a:lstStyle/>
          <a:p>
            <a:pPr algn="l" eaLnBrk="1" hangingPunct="1">
              <a:tabLst>
                <a:tab pos="271463" algn="l"/>
              </a:tabLst>
              <a:defRPr/>
            </a:pPr>
            <a:r>
              <a:rPr lang="en-US" altLang="fr-FR" sz="2000" b="1" dirty="0" err="1" smtClean="0">
                <a:solidFill>
                  <a:schemeClr val="tx1"/>
                </a:solidFill>
                <a:latin typeface="Helvetica" pitchFamily="34" charset="0"/>
              </a:rPr>
              <a:t>Jiří</a:t>
            </a:r>
            <a:r>
              <a:rPr lang="en-US" altLang="fr-FR" sz="2000" b="1" dirty="0" smtClean="0">
                <a:solidFill>
                  <a:schemeClr val="tx1"/>
                </a:solidFill>
                <a:latin typeface="Helvetica" pitchFamily="34" charset="0"/>
              </a:rPr>
              <a:t> BURIÁNEK</a:t>
            </a:r>
            <a:br>
              <a:rPr lang="en-US" altLang="fr-FR" sz="2000" b="1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Helvetica" pitchFamily="34" charset="0"/>
              </a:rPr>
              <a:t>Secrétaire Général, Comité des Régions</a:t>
            </a:r>
            <a:br>
              <a:rPr lang="fr-FR" altLang="fr-FR" sz="18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altLang="fr-FR" sz="18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Secretary General, Committee of the Regions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fr-FR" altLang="fr-FR" sz="1800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fr-FR" sz="1400" i="1" dirty="0">
              <a:solidFill>
                <a:srgbClr val="0070C0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sz="2000" dirty="0"/>
          </a:p>
        </p:txBody>
      </p:sp>
      <p:pic>
        <p:nvPicPr>
          <p:cNvPr id="58374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17396"/>
            <a:ext cx="3565526" cy="1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ZoneTexte 9"/>
          <p:cNvSpPr txBox="1">
            <a:spLocks noChangeArrowheads="1"/>
          </p:cNvSpPr>
          <p:nvPr/>
        </p:nvSpPr>
        <p:spPr bwMode="auto">
          <a:xfrm>
            <a:off x="-88900" y="2801938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endParaRPr lang="fr-FR" altLang="fr-FR" sz="1200" b="1" dirty="0" smtClean="0"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Région Grand Est / </a:t>
            </a:r>
            <a:r>
              <a:rPr lang="fr-FR" altLang="fr-FR" sz="1600" b="1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</a:t>
            </a:r>
            <a:r>
              <a:rPr lang="fr-FR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Great East</a:t>
            </a:r>
          </a:p>
          <a:p>
            <a:pPr eaLnBrk="1" hangingPunct="1"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Edouard JACQUE, Conseiller régional délégué aux travailleurs frontaliers</a:t>
            </a:r>
            <a:br>
              <a:rPr lang="fr-FR" altLang="fr-FR" sz="1600" dirty="0" smtClean="0">
                <a:latin typeface="Helvetica" panose="020B0604020202030204" pitchFamily="34" charset="0"/>
              </a:rPr>
            </a:br>
            <a:r>
              <a:rPr lang="fr-FR" altLang="fr-FR" sz="1600" dirty="0" smtClean="0">
                <a:latin typeface="Helvetica" panose="020B0604020202030204" pitchFamily="34" charset="0"/>
              </a:rPr>
              <a:t>	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Regional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Counselor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in charge of cross-border workers</a:t>
            </a:r>
          </a:p>
          <a:p>
            <a:pPr eaLnBrk="1" hangingPunct="1">
              <a:defRPr/>
            </a:pPr>
            <a:endParaRPr lang="fr-FR" altLang="fr-FR" sz="16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1600" b="1" dirty="0" err="1" smtClean="0">
                <a:latin typeface="Helvetica" panose="020B0604020202030204" pitchFamily="34" charset="0"/>
              </a:rPr>
              <a:t>Préfecture</a:t>
            </a:r>
            <a:r>
              <a:rPr lang="en-US" altLang="fr-FR" sz="1600" b="1" dirty="0" smtClean="0">
                <a:latin typeface="Helvetica" panose="020B0604020202030204" pitchFamily="34" charset="0"/>
              </a:rPr>
              <a:t> Languedoc-Roussillon Midi-Pyrénées </a:t>
            </a:r>
            <a:r>
              <a:rPr lang="fr-FR" altLang="fr-FR" sz="1600" b="1" dirty="0" smtClean="0">
                <a:latin typeface="Helvetica" panose="020B0604020202030204" pitchFamily="34" charset="0"/>
              </a:rPr>
              <a:t>/</a:t>
            </a:r>
            <a:br>
              <a:rPr lang="fr-FR" altLang="fr-FR" sz="1600" b="1" dirty="0" smtClean="0">
                <a:latin typeface="Helvetica" panose="020B0604020202030204" pitchFamily="34" charset="0"/>
              </a:rPr>
            </a:br>
            <a:r>
              <a:rPr lang="fr-FR" altLang="fr-FR" sz="1600" b="1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Prefecture</a:t>
            </a:r>
            <a:r>
              <a:rPr lang="fr-FR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de Région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Languedoc-Roussillon</a:t>
            </a:r>
            <a:r>
              <a:rPr lang="en-US" altLang="fr-FR" sz="1600" b="1" dirty="0" smtClean="0">
                <a:latin typeface="Helvetica" panose="020B0604020202030204" pitchFamily="34" charset="0"/>
              </a:rPr>
              <a:t>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Midi-Pyrénées </a:t>
            </a:r>
          </a:p>
          <a:p>
            <a:pPr eaLnBrk="1" hangingPunct="1">
              <a:spcAft>
                <a:spcPts val="600"/>
              </a:spcAft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 Marc CHAPPUIS, Secrétaire Général pour les Affaires Régionales </a:t>
            </a:r>
            <a:br>
              <a:rPr lang="fr-FR" altLang="fr-FR" sz="1600" dirty="0" smtClean="0">
                <a:latin typeface="Helvetica" panose="020B0604020202030204" pitchFamily="34" charset="0"/>
              </a:rPr>
            </a:br>
            <a:r>
              <a:rPr lang="fr-FR" altLang="fr-FR" sz="1600" dirty="0" smtClean="0">
                <a:latin typeface="Helvetica" panose="020B0604020202030204" pitchFamily="34" charset="0"/>
              </a:rPr>
              <a:t>	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Secretary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General for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Regional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anose="020B0604020202030204" pitchFamily="34" charset="0"/>
              </a:rPr>
              <a:t>Affairs</a:t>
            </a:r>
            <a:endParaRPr lang="fr-FR" altLang="fr-FR" sz="16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>
              <a:defRPr/>
            </a:pPr>
            <a:endParaRPr lang="fr-FR" altLang="fr-FR" sz="1050" b="1" dirty="0" smtClean="0"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Province de Gueldre (NL) /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Province of Gelderland (NL)</a:t>
            </a:r>
            <a:endParaRPr lang="fr-FR" altLang="fr-FR" sz="1600" b="1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anose="020B0604020202030204" pitchFamily="34" charset="0"/>
              </a:rPr>
              <a:t>	Michiel SCHEFFER, Vice-président, délégué à l'économie, l'enseignement et l'Europe  	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Vice-governor in charge of economy, education and Europe</a:t>
            </a:r>
          </a:p>
          <a:p>
            <a:pPr eaLnBrk="1" hangingPunct="1">
              <a:defRPr/>
            </a:pPr>
            <a:endParaRPr lang="en-US" altLang="fr-FR" sz="1200" i="1" dirty="0" smtClean="0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 smtClean="0">
                <a:latin typeface="Helvetica" panose="020B0604020202030204" pitchFamily="34" charset="0"/>
              </a:rPr>
              <a:t>Comité des Régions /</a:t>
            </a:r>
            <a:r>
              <a:rPr lang="en-US" altLang="fr-FR" sz="1600" dirty="0" smtClean="0">
                <a:latin typeface="Helvetica" panose="020B0604020202030204" pitchFamily="34" charset="0"/>
              </a:rPr>
              <a:t> </a:t>
            </a:r>
            <a:r>
              <a:rPr lang="en-US" altLang="fr-FR" sz="1600" b="1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Committee of the Regions </a:t>
            </a:r>
          </a:p>
          <a:p>
            <a:pPr eaLnBrk="1" hangingPunct="1">
              <a:tabLst>
                <a:tab pos="271463" algn="l"/>
              </a:tabLst>
              <a:defRPr/>
            </a:pPr>
            <a:r>
              <a:rPr lang="en-US" altLang="fr-FR" sz="1600" dirty="0" smtClean="0">
                <a:latin typeface="Helvetica" panose="020B0604020202030204" pitchFamily="34" charset="0"/>
              </a:rPr>
              <a:t>	</a:t>
            </a:r>
            <a:r>
              <a:rPr lang="en-US" altLang="fr-FR" sz="1600" dirty="0" err="1" smtClean="0">
                <a:latin typeface="Helvetica" panose="020B0604020202030204" pitchFamily="34" charset="0"/>
              </a:rPr>
              <a:t>Jiří</a:t>
            </a:r>
            <a:r>
              <a:rPr lang="en-US" altLang="fr-FR" sz="1600" dirty="0" smtClean="0">
                <a:latin typeface="Helvetica" panose="020B0604020202030204" pitchFamily="34" charset="0"/>
              </a:rPr>
              <a:t> BURIÁNEK, </a:t>
            </a:r>
            <a:r>
              <a:rPr lang="fr-FR" altLang="fr-FR" sz="1600" dirty="0" smtClean="0">
                <a:latin typeface="Helvetica" panose="020B0604020202030204" pitchFamily="34" charset="0"/>
              </a:rPr>
              <a:t>Secrétaire Général 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/ </a:t>
            </a:r>
            <a:r>
              <a:rPr lang="en-US" altLang="fr-FR" sz="1600" i="1" dirty="0" smtClean="0">
                <a:solidFill>
                  <a:srgbClr val="0070C0"/>
                </a:solidFill>
                <a:latin typeface="Helvetica" panose="020B0604020202030204" pitchFamily="34" charset="0"/>
              </a:rPr>
              <a:t>Secretary General</a:t>
            </a: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endParaRPr lang="fr-FR" altLang="fr-FR" sz="2000" b="1" dirty="0" smtClean="0">
              <a:latin typeface="Helvetica" panose="020B0604020202030204" pitchFamily="34" charset="0"/>
            </a:endParaRPr>
          </a:p>
          <a:p>
            <a:pPr eaLnBrk="1" hangingPunct="1">
              <a:spcAft>
                <a:spcPts val="3600"/>
              </a:spcAft>
              <a:defRPr/>
            </a:pPr>
            <a:endParaRPr lang="fr-FR" altLang="fr-FR" sz="2400" dirty="0" smtClean="0">
              <a:latin typeface="Helvetica" panose="020B0604020202030204" pitchFamily="34" charset="0"/>
            </a:endParaRPr>
          </a:p>
          <a:p>
            <a:pPr eaLnBrk="1" hangingPunct="1">
              <a:defRPr/>
            </a:pPr>
            <a:endParaRPr lang="fr-FR" altLang="fr-FR" sz="3200" dirty="0" smtClean="0">
              <a:latin typeface="Helvetica" panose="020B0604020202030204" pitchFamily="34" charset="0"/>
            </a:endParaRPr>
          </a:p>
          <a:p>
            <a:pPr algn="just" eaLnBrk="1" hangingPunct="1">
              <a:defRPr/>
            </a:pPr>
            <a:endParaRPr lang="fr-FR" altLang="fr-FR" sz="4000" b="1" dirty="0" smtClean="0">
              <a:latin typeface="Helvetica" panose="020B0604020202030204" pitchFamily="34" charset="0"/>
            </a:endParaRPr>
          </a:p>
          <a:p>
            <a:pPr algn="just" eaLnBrk="1" hangingPunct="1">
              <a:defRPr/>
            </a:pPr>
            <a:endParaRPr lang="fr-FR" altLang="fr-FR" sz="4000" b="1" dirty="0" smtClean="0">
              <a:latin typeface="Helvetica" panose="020B0604020202030204" pitchFamily="34" charset="0"/>
            </a:endParaRPr>
          </a:p>
        </p:txBody>
      </p:sp>
      <p:sp>
        <p:nvSpPr>
          <p:cNvPr id="60420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60421" name="ZoneTexte 14"/>
          <p:cNvSpPr txBox="1">
            <a:spLocks noChangeArrowheads="1"/>
          </p:cNvSpPr>
          <p:nvPr/>
        </p:nvSpPr>
        <p:spPr bwMode="auto">
          <a:xfrm>
            <a:off x="-236538" y="2136775"/>
            <a:ext cx="938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000" b="1">
                <a:latin typeface="Helvetica" panose="020B0604020202030204" pitchFamily="34" charset="0"/>
              </a:rPr>
              <a:t>Quel rôle pour les politiques régionales, nationales et européennes ?</a:t>
            </a:r>
            <a:br>
              <a:rPr lang="fr-FR" altLang="fr-FR" sz="2000" b="1">
                <a:latin typeface="Helvetica" panose="020B0604020202030204" pitchFamily="34" charset="0"/>
              </a:rPr>
            </a:br>
            <a: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  <a:t>What do the regional, national and European policies aim for? </a:t>
            </a:r>
          </a:p>
        </p:txBody>
      </p:sp>
      <p:sp>
        <p:nvSpPr>
          <p:cNvPr id="60422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pic>
        <p:nvPicPr>
          <p:cNvPr id="60423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478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ZoneTexte 14"/>
          <p:cNvSpPr txBox="1">
            <a:spLocks noChangeArrowheads="1"/>
          </p:cNvSpPr>
          <p:nvPr/>
        </p:nvSpPr>
        <p:spPr bwMode="auto">
          <a:xfrm>
            <a:off x="314325" y="2513013"/>
            <a:ext cx="820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 b="1">
                <a:latin typeface="Helvetica" panose="020B0604020202030204" pitchFamily="34" charset="0"/>
              </a:rPr>
              <a:t>Hélène ORAIN</a:t>
            </a:r>
          </a:p>
        </p:txBody>
      </p:sp>
      <p:sp>
        <p:nvSpPr>
          <p:cNvPr id="25605" name="ZoneTexte 10"/>
          <p:cNvSpPr txBox="1">
            <a:spLocks noChangeArrowheads="1"/>
          </p:cNvSpPr>
          <p:nvPr/>
        </p:nvSpPr>
        <p:spPr bwMode="auto">
          <a:xfrm>
            <a:off x="301625" y="3448050"/>
            <a:ext cx="81819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Directrice Générale</a:t>
            </a:r>
            <a:br>
              <a:rPr lang="fr-FR" altLang="fr-FR" b="1">
                <a:latin typeface="Helvetica" panose="020B0604020202030204" pitchFamily="34" charset="0"/>
              </a:rPr>
            </a:br>
            <a:r>
              <a:rPr lang="fr-FR" altLang="fr-FR" b="1">
                <a:latin typeface="Helvetica" panose="020B0604020202030204" pitchFamily="34" charset="0"/>
              </a:rPr>
              <a:t>Etablissement public du Palais de la Porte Dorée</a:t>
            </a:r>
          </a:p>
          <a:p>
            <a:pPr eaLnBrk="1" hangingPunct="1"/>
            <a:endParaRPr lang="fr-FR" altLang="fr-FR" sz="1100" b="1">
              <a:latin typeface="Helvetica" panose="020B0604020202030204" pitchFamily="34" charset="0"/>
            </a:endParaRPr>
          </a:p>
          <a:p>
            <a:pPr eaLnBrk="1" hangingPunct="1"/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Director General</a:t>
            </a:r>
            <a:b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Etablissement public du Palais de la Porte Dorée</a:t>
            </a:r>
          </a:p>
          <a:p>
            <a:pPr eaLnBrk="1" hangingPunct="1"/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25606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2898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25607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ZoneTexte 9"/>
          <p:cNvSpPr txBox="1">
            <a:spLocks noChangeArrowheads="1"/>
          </p:cNvSpPr>
          <p:nvPr/>
        </p:nvSpPr>
        <p:spPr bwMode="auto">
          <a:xfrm>
            <a:off x="-44450" y="4216400"/>
            <a:ext cx="89058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>
                <a:latin typeface="Helvetica" panose="020B0604020202030204" pitchFamily="34" charset="0"/>
              </a:rPr>
              <a:t>DEBAT/QUESTIONS DE LA SALLE</a:t>
            </a:r>
            <a:r>
              <a:rPr lang="fr-FR" altLang="fr-FR" sz="3600" b="1" i="1">
                <a:solidFill>
                  <a:srgbClr val="0070C0"/>
                </a:solidFill>
                <a:latin typeface="Helvetica" panose="020B0604020202030204" pitchFamily="34" charset="0"/>
              </a:rPr>
              <a:t> </a:t>
            </a:r>
            <a:br>
              <a:rPr lang="fr-FR" altLang="fr-FR" sz="3600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fr-FR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DEBATE/</a:t>
            </a:r>
            <a:r>
              <a:rPr lang="en-US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QUESTIONS FROM THE FLOOR</a:t>
            </a:r>
            <a:endParaRPr lang="en-US" altLang="fr-FR" sz="36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62468" name="ZoneTexte 10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62469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2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2</a:t>
            </a:r>
          </a:p>
        </p:txBody>
      </p:sp>
      <p:sp>
        <p:nvSpPr>
          <p:cNvPr id="62470" name="ZoneTexte 14"/>
          <p:cNvSpPr txBox="1">
            <a:spLocks noChangeArrowheads="1"/>
          </p:cNvSpPr>
          <p:nvPr/>
        </p:nvSpPr>
        <p:spPr bwMode="auto">
          <a:xfrm>
            <a:off x="0" y="2235200"/>
            <a:ext cx="89328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000" b="1">
                <a:latin typeface="Helvetica" panose="020B0604020202030204" pitchFamily="34" charset="0"/>
              </a:rPr>
              <a:t>Quel rôle pour les politiques régionales, nationales et européennes ?</a:t>
            </a:r>
          </a:p>
          <a:p>
            <a:pPr eaLnBrk="1" hangingPunct="1"/>
            <a: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  <a:t>What do the regional, national and European </a:t>
            </a:r>
            <a:b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en-US" altLang="fr-FR" sz="2000" b="1" i="1">
                <a:solidFill>
                  <a:srgbClr val="0070C0"/>
                </a:solidFill>
                <a:latin typeface="Helvetica" panose="020B0604020202030204" pitchFamily="34" charset="0"/>
              </a:rPr>
              <a:t>policies aim for? </a:t>
            </a:r>
          </a:p>
        </p:txBody>
      </p:sp>
      <p:pic>
        <p:nvPicPr>
          <p:cNvPr id="62471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64516" name="Rectangle 14"/>
          <p:cNvSpPr>
            <a:spLocks noChangeArrowheads="1"/>
          </p:cNvSpPr>
          <p:nvPr/>
        </p:nvSpPr>
        <p:spPr bwMode="auto">
          <a:xfrm>
            <a:off x="3576638" y="508000"/>
            <a:ext cx="556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latin typeface="Helvetica" panose="020B0604020202030204" pitchFamily="34" charset="0"/>
              </a:rPr>
              <a:t>Perspectives et allocutions de clôture</a:t>
            </a:r>
          </a:p>
          <a:p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Outlook of the debates and concluding speeches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64517" name="ZoneTexte 14"/>
          <p:cNvSpPr txBox="1">
            <a:spLocks noChangeArrowheads="1"/>
          </p:cNvSpPr>
          <p:nvPr/>
        </p:nvSpPr>
        <p:spPr bwMode="auto">
          <a:xfrm>
            <a:off x="403225" y="2986088"/>
            <a:ext cx="893286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3200" b="1">
                <a:latin typeface="Helvetica" panose="020B0604020202030204" pitchFamily="34" charset="0"/>
              </a:rPr>
              <a:t>Perspectives et </a:t>
            </a:r>
            <a:br>
              <a:rPr lang="fr-FR" altLang="fr-FR" sz="3200" b="1">
                <a:latin typeface="Helvetica" panose="020B0604020202030204" pitchFamily="34" charset="0"/>
              </a:rPr>
            </a:br>
            <a:r>
              <a:rPr lang="fr-FR" altLang="fr-FR" sz="3200" b="1">
                <a:latin typeface="Helvetica" panose="020B0604020202030204" pitchFamily="34" charset="0"/>
              </a:rPr>
              <a:t>allocutions de clôture</a:t>
            </a:r>
          </a:p>
          <a:p>
            <a:pPr eaLnBrk="1" hangingPunct="1"/>
            <a:r>
              <a:rPr lang="en-US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Outlook of the debates and </a:t>
            </a:r>
            <a:br>
              <a:rPr lang="en-US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en-US" altLang="fr-FR" sz="3200" b="1" i="1">
                <a:solidFill>
                  <a:srgbClr val="0070C0"/>
                </a:solidFill>
                <a:latin typeface="Helvetica" panose="020B0604020202030204" pitchFamily="34" charset="0"/>
              </a:rPr>
              <a:t>concluding speeches</a:t>
            </a:r>
            <a:endParaRPr lang="fr-FR" altLang="fr-FR" sz="3200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en-US" altLang="fr-FR" sz="20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64518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66564" name="ZoneTexte 14"/>
          <p:cNvSpPr txBox="1">
            <a:spLocks noChangeArrowheads="1"/>
          </p:cNvSpPr>
          <p:nvPr/>
        </p:nvSpPr>
        <p:spPr bwMode="auto">
          <a:xfrm>
            <a:off x="323850" y="2376488"/>
            <a:ext cx="820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4000" b="1">
                <a:latin typeface="Helvetica" panose="020B0604020202030204" pitchFamily="34" charset="0"/>
              </a:rPr>
              <a:t>Marc ABADIE</a:t>
            </a:r>
            <a:endParaRPr lang="fr-FR" altLang="fr-FR" sz="4000"/>
          </a:p>
        </p:txBody>
      </p:sp>
      <p:sp>
        <p:nvSpPr>
          <p:cNvPr id="66565" name="ZoneTexte 10"/>
          <p:cNvSpPr txBox="1">
            <a:spLocks noChangeArrowheads="1"/>
          </p:cNvSpPr>
          <p:nvPr/>
        </p:nvSpPr>
        <p:spPr bwMode="auto">
          <a:xfrm>
            <a:off x="323850" y="3327400"/>
            <a:ext cx="83994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latin typeface="Helvetica" panose="020B0604020202030204" pitchFamily="34" charset="0"/>
              </a:rPr>
              <a:t>Directeur du Réseau et des Territoires, Caisse des Dépôts </a:t>
            </a:r>
          </a:p>
          <a:p>
            <a:pPr eaLnBrk="1" hangingPunct="1"/>
            <a:endParaRPr lang="en-US" altLang="fr-FR" sz="1100" b="1" i="1">
              <a:solidFill>
                <a:srgbClr val="FF0000"/>
              </a:solidFill>
              <a:latin typeface="Helvetica" panose="020B0604020202030204" pitchFamily="34" charset="0"/>
            </a:endParaRPr>
          </a:p>
          <a:p>
            <a:pPr eaLnBrk="1" hangingPunct="1"/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Director of Network and Territories, Caisse des Dépôts </a:t>
            </a:r>
            <a:endParaRPr lang="en-US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en-US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fr-FR" altLang="fr-FR" b="1" i="1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66566" name="Rectangle 14"/>
          <p:cNvSpPr>
            <a:spLocks noChangeArrowheads="1"/>
          </p:cNvSpPr>
          <p:nvPr/>
        </p:nvSpPr>
        <p:spPr bwMode="auto">
          <a:xfrm>
            <a:off x="3576638" y="508000"/>
            <a:ext cx="556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latin typeface="Helvetica" panose="020B0604020202030204" pitchFamily="34" charset="0"/>
              </a:rPr>
              <a:t>Perspectives et allocutions de clôture</a:t>
            </a:r>
          </a:p>
          <a:p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Outlook of the debates and concluding speeches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66567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569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467225"/>
            <a:ext cx="13843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68612" name="ZoneTexte 14"/>
          <p:cNvSpPr txBox="1">
            <a:spLocks noChangeArrowheads="1"/>
          </p:cNvSpPr>
          <p:nvPr/>
        </p:nvSpPr>
        <p:spPr bwMode="auto">
          <a:xfrm>
            <a:off x="107950" y="2379663"/>
            <a:ext cx="8947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 b="1">
                <a:latin typeface="Helvetica" panose="020B0604020202030204" pitchFamily="34" charset="0"/>
              </a:rPr>
              <a:t>Marie-Caroline BONNET-GALZY</a:t>
            </a:r>
          </a:p>
        </p:txBody>
      </p:sp>
      <p:sp>
        <p:nvSpPr>
          <p:cNvPr id="68613" name="ZoneTexte 10"/>
          <p:cNvSpPr txBox="1">
            <a:spLocks noChangeArrowheads="1"/>
          </p:cNvSpPr>
          <p:nvPr/>
        </p:nvSpPr>
        <p:spPr bwMode="auto">
          <a:xfrm>
            <a:off x="106363" y="3509963"/>
            <a:ext cx="82518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Commissaire Générale, Commissariat Général à l’Egalité des Territoires (CGET) </a:t>
            </a:r>
          </a:p>
          <a:p>
            <a:pPr eaLnBrk="1" hangingPunct="1"/>
            <a:endParaRPr lang="en-US" altLang="fr-FR" b="1">
              <a:latin typeface="Helvetica" panose="020B0604020202030204" pitchFamily="34" charset="0"/>
            </a:endParaRPr>
          </a:p>
          <a:p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General Commissionner, Commissariat Général à l’Egalité des Territoires (CGET)</a:t>
            </a:r>
          </a:p>
        </p:txBody>
      </p:sp>
      <p:sp>
        <p:nvSpPr>
          <p:cNvPr id="68614" name="Rectangle 14"/>
          <p:cNvSpPr>
            <a:spLocks noChangeArrowheads="1"/>
          </p:cNvSpPr>
          <p:nvPr/>
        </p:nvSpPr>
        <p:spPr bwMode="auto">
          <a:xfrm>
            <a:off x="3576638" y="508000"/>
            <a:ext cx="556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latin typeface="Helvetica" panose="020B0604020202030204" pitchFamily="34" charset="0"/>
              </a:rPr>
              <a:t>Perspectives et allocutions de clôture</a:t>
            </a:r>
          </a:p>
          <a:p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Outlook of the debates and concluding speeches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68615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61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033963"/>
            <a:ext cx="18637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70660" name="ZoneTexte 14"/>
          <p:cNvSpPr txBox="1">
            <a:spLocks noChangeArrowheads="1"/>
          </p:cNvSpPr>
          <p:nvPr/>
        </p:nvSpPr>
        <p:spPr bwMode="auto">
          <a:xfrm>
            <a:off x="301625" y="2379663"/>
            <a:ext cx="820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4000" b="1">
                <a:latin typeface="Helvetica" panose="020B0604020202030204" pitchFamily="34" charset="0"/>
              </a:rPr>
              <a:t>Walter DEFFAA</a:t>
            </a:r>
            <a:endParaRPr lang="fr-FR" altLang="fr-FR" sz="4000"/>
          </a:p>
        </p:txBody>
      </p:sp>
      <p:sp>
        <p:nvSpPr>
          <p:cNvPr id="70661" name="ZoneTexte 10"/>
          <p:cNvSpPr txBox="1">
            <a:spLocks noChangeArrowheads="1"/>
          </p:cNvSpPr>
          <p:nvPr/>
        </p:nvSpPr>
        <p:spPr bwMode="auto">
          <a:xfrm>
            <a:off x="301625" y="3233738"/>
            <a:ext cx="83994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Directeur Général,  Direction Générale de la Politique Régionale et Urbaine, Commission européenne</a:t>
            </a:r>
          </a:p>
          <a:p>
            <a:pPr eaLnBrk="1" hangingPunct="1"/>
            <a:endParaRPr lang="en-US" altLang="fr-FR" b="1">
              <a:latin typeface="Helvetica" panose="020B0604020202030204" pitchFamily="34" charset="0"/>
            </a:endParaRPr>
          </a:p>
          <a:p>
            <a:pPr eaLnBrk="1" hangingPunct="1"/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Director General,  Directorate-General for Regional and Urban </a:t>
            </a:r>
            <a:b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Policy, European Commission 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70662" name="Rectangle 14"/>
          <p:cNvSpPr>
            <a:spLocks noChangeArrowheads="1"/>
          </p:cNvSpPr>
          <p:nvPr/>
        </p:nvSpPr>
        <p:spPr bwMode="auto">
          <a:xfrm>
            <a:off x="3576638" y="508000"/>
            <a:ext cx="556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latin typeface="Helvetica" panose="020B0604020202030204" pitchFamily="34" charset="0"/>
              </a:rPr>
              <a:t>Perspectives et allocutions de clôture</a:t>
            </a:r>
          </a:p>
          <a:p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Outlook of the debates and concluding speeches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pic>
        <p:nvPicPr>
          <p:cNvPr id="70663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665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857750"/>
            <a:ext cx="17033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7950" y="0"/>
            <a:ext cx="9323388" cy="6981825"/>
          </a:xfrm>
          <a:prstGeom prst="rect">
            <a:avLst/>
          </a:prstGeom>
          <a:solidFill>
            <a:srgbClr val="00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72707" name="ZoneTexte 6"/>
          <p:cNvSpPr txBox="1">
            <a:spLocks noChangeArrowheads="1"/>
          </p:cNvSpPr>
          <p:nvPr/>
        </p:nvSpPr>
        <p:spPr bwMode="auto">
          <a:xfrm>
            <a:off x="630238" y="6140450"/>
            <a:ext cx="539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Opérationnelle Transfrontalière</a:t>
            </a:r>
          </a:p>
        </p:txBody>
      </p:sp>
      <p:pic>
        <p:nvPicPr>
          <p:cNvPr id="4" name="Image 3" descr="COUV_0.ai"/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71828" y="855097"/>
            <a:ext cx="5689412" cy="4188172"/>
          </a:xfrm>
          <a:prstGeom prst="rect">
            <a:avLst/>
          </a:prstGeom>
        </p:spPr>
      </p:pic>
      <p:pic>
        <p:nvPicPr>
          <p:cNvPr id="72709" name="Image 7" descr="LOGO_MOT_N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057900"/>
            <a:ext cx="668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48400" y="1400175"/>
            <a:ext cx="2895600" cy="1274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365125">
              <a:lnSpc>
                <a:spcPct val="80000"/>
              </a:lnSpc>
              <a:defRPr/>
            </a:pPr>
            <a:r>
              <a:rPr lang="fr-FR" sz="3200" b="1" kern="0" dirty="0">
                <a:solidFill>
                  <a:srgbClr val="11BBFF"/>
                </a:solidFill>
                <a:latin typeface="Arial"/>
                <a:ea typeface="+mj-ea"/>
                <a:cs typeface="Arial"/>
              </a:rPr>
              <a:t>Paris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fr-FR" sz="32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24 mai</a:t>
            </a:r>
          </a:p>
          <a:p>
            <a:pPr marL="365125" indent="-365125">
              <a:lnSpc>
                <a:spcPct val="80000"/>
              </a:lnSpc>
              <a:defRPr/>
            </a:pPr>
            <a:r>
              <a:rPr lang="fr-FR" sz="3200" b="1" i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May 2016</a:t>
            </a:r>
          </a:p>
        </p:txBody>
      </p:sp>
      <p:sp>
        <p:nvSpPr>
          <p:cNvPr id="72711" name="ZoneTexte 7"/>
          <p:cNvSpPr txBox="1">
            <a:spLocks noChangeArrowheads="1"/>
          </p:cNvSpPr>
          <p:nvPr/>
        </p:nvSpPr>
        <p:spPr bwMode="auto">
          <a:xfrm>
            <a:off x="261938" y="1970088"/>
            <a:ext cx="44942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fr-FR" sz="2400" b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Fin de la </a:t>
            </a:r>
            <a:r>
              <a:rPr lang="en-GB" altLang="fr-FR" sz="2400" b="1" dirty="0" err="1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Conférence</a:t>
            </a:r>
            <a:r>
              <a:rPr lang="en-GB" altLang="fr-FR" sz="2400" b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</a:t>
            </a:r>
            <a:br>
              <a:rPr lang="en-GB" altLang="fr-FR" sz="2400" b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</a:br>
            <a:r>
              <a:rPr lang="en-GB" altLang="fr-FR" sz="2400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End of the conference</a:t>
            </a:r>
          </a:p>
          <a:p>
            <a:pPr eaLnBrk="1" hangingPunct="1"/>
            <a:endParaRPr lang="en-GB" altLang="fr-FR" sz="2000" b="1" i="1" dirty="0">
              <a:solidFill>
                <a:srgbClr val="11BBE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fr-FR" sz="2000" b="1" i="1" dirty="0">
              <a:solidFill>
                <a:srgbClr val="11BBE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r>
              <a:rPr lang="en-GB" altLang="fr-FR" sz="2400" b="1" i="1" dirty="0" err="1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Rendez-vous</a:t>
            </a:r>
            <a:r>
              <a:rPr lang="en-GB" altLang="fr-FR" sz="2400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</a:t>
            </a:r>
            <a:r>
              <a:rPr lang="en-GB" altLang="fr-FR" sz="2400" b="1" i="1" dirty="0" err="1" smtClean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maintenant</a:t>
            </a:r>
            <a:r>
              <a:rPr lang="en-GB" altLang="fr-FR" sz="2400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: </a:t>
            </a:r>
            <a:r>
              <a:rPr lang="en-GB" altLang="fr-FR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/>
            </a:r>
            <a:br>
              <a:rPr lang="en-GB" altLang="fr-FR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</a:br>
            <a:r>
              <a:rPr lang="fr-FR" altLang="fr-FR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Visite de l’exposition « Frontières »</a:t>
            </a:r>
          </a:p>
          <a:p>
            <a:r>
              <a:rPr lang="fr-FR" altLang="fr-FR" b="1" i="1" dirty="0">
                <a:solidFill>
                  <a:srgbClr val="11BBE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suivi d’un cocktail dînatoire</a:t>
            </a:r>
          </a:p>
          <a:p>
            <a:endParaRPr lang="fr-FR" altLang="fr-FR" sz="1100" b="1" i="1" dirty="0">
              <a:solidFill>
                <a:srgbClr val="11BBE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fr-FR" sz="2400" b="1" i="1" dirty="0" err="1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Rendez-vous</a:t>
            </a:r>
            <a:r>
              <a:rPr lang="en-GB" altLang="fr-FR" sz="2400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now: </a:t>
            </a:r>
            <a:r>
              <a:rPr lang="en-GB" altLang="fr-FR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/>
            </a:r>
            <a:br>
              <a:rPr lang="en-GB" altLang="fr-FR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</a:br>
            <a:r>
              <a:rPr lang="en-US" altLang="fr-FR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Visit of the exhibition “</a:t>
            </a:r>
            <a:r>
              <a:rPr lang="en-US" altLang="fr-FR" b="1" i="1" dirty="0" err="1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Frontières</a:t>
            </a:r>
            <a:r>
              <a:rPr lang="en-US" altLang="fr-FR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” </a:t>
            </a:r>
            <a:endParaRPr lang="fr-FR" altLang="fr-FR" b="1" i="1" dirty="0">
              <a:solidFill>
                <a:schemeClr val="bg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fr-FR" b="1" i="1" dirty="0">
                <a:solidFill>
                  <a:schemeClr val="bg1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followed by a Dinner buffet</a:t>
            </a:r>
            <a:endParaRPr lang="fr-FR" altLang="fr-FR" b="1" i="1" dirty="0">
              <a:solidFill>
                <a:schemeClr val="bg1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2712" name="Imag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/>
          <a:stretch>
            <a:fillRect/>
          </a:stretch>
        </p:blipFill>
        <p:spPr bwMode="auto">
          <a:xfrm>
            <a:off x="7142163" y="5899150"/>
            <a:ext cx="8683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Image 12" descr="Joli-mois-Europe-Macaron-site_medi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5526088"/>
            <a:ext cx="10874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Image 13" descr="logo-iledefrance200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34150"/>
            <a:ext cx="409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Imag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b="13586"/>
          <a:stretch>
            <a:fillRect/>
          </a:stretch>
        </p:blipFill>
        <p:spPr bwMode="auto">
          <a:xfrm>
            <a:off x="6292850" y="5862638"/>
            <a:ext cx="7191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47813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14"/>
          <p:cNvSpPr txBox="1">
            <a:spLocks noChangeArrowheads="1"/>
          </p:cNvSpPr>
          <p:nvPr/>
        </p:nvSpPr>
        <p:spPr bwMode="auto">
          <a:xfrm>
            <a:off x="301625" y="2379663"/>
            <a:ext cx="820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 b="1">
                <a:latin typeface="Helvetica" panose="020B0604020202030204" pitchFamily="34" charset="0"/>
              </a:rPr>
              <a:t>Michel DELEBARRE</a:t>
            </a:r>
          </a:p>
        </p:txBody>
      </p:sp>
      <p:sp>
        <p:nvSpPr>
          <p:cNvPr id="27653" name="ZoneTexte 10"/>
          <p:cNvSpPr txBox="1">
            <a:spLocks noChangeArrowheads="1"/>
          </p:cNvSpPr>
          <p:nvPr/>
        </p:nvSpPr>
        <p:spPr bwMode="auto">
          <a:xfrm>
            <a:off x="301625" y="3233738"/>
            <a:ext cx="83994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Ancien Ministre d'Etat</a:t>
            </a:r>
          </a:p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Sénateur du Nord</a:t>
            </a:r>
          </a:p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Président de la Mission Opérationnelle Transfrontalière</a:t>
            </a:r>
          </a:p>
          <a:p>
            <a:pPr eaLnBrk="1" hangingPunct="1"/>
            <a:endParaRPr lang="fr-FR" altLang="fr-FR" b="1">
              <a:latin typeface="Helvetica" panose="020B0604020202030204" pitchFamily="34" charset="0"/>
            </a:endParaRPr>
          </a:p>
          <a:p>
            <a:pPr eaLnBrk="1" hangingPunct="1"/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Former Minister of State</a:t>
            </a:r>
          </a:p>
          <a:p>
            <a:pPr eaLnBrk="1" hangingPunct="1"/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Member of Senat  </a:t>
            </a:r>
          </a:p>
          <a:p>
            <a:pPr eaLnBrk="1" hangingPunct="1"/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President of the Mission Opérationnelle Transfrontalière</a:t>
            </a:r>
            <a:endParaRPr lang="en-US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en-US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en-US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eaLnBrk="1" hangingPunct="1"/>
            <a:endParaRPr lang="fr-FR" altLang="fr-FR" b="1" i="1">
              <a:solidFill>
                <a:srgbClr val="FF0000"/>
              </a:solidFill>
              <a:latin typeface="Helvetica" panose="020B0604020202030204" pitchFamily="34" charset="0"/>
            </a:endParaRPr>
          </a:p>
        </p:txBody>
      </p:sp>
      <p:sp>
        <p:nvSpPr>
          <p:cNvPr id="27654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035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27655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9"/>
          <p:cNvSpPr txBox="1">
            <a:spLocks noChangeArrowheads="1"/>
          </p:cNvSpPr>
          <p:nvPr/>
        </p:nvSpPr>
        <p:spPr bwMode="auto">
          <a:xfrm>
            <a:off x="0" y="4878388"/>
            <a:ext cx="8169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 b="1">
                <a:latin typeface="Helvetica" panose="020B0604020202030204" pitchFamily="34" charset="0"/>
              </a:rPr>
              <a:t>Anne-Laure AMILHAT SZARY </a:t>
            </a:r>
            <a:endParaRPr lang="fr-FR" altLang="fr-FR" sz="5400" b="1">
              <a:latin typeface="Helvetica" panose="020B0604020202030204" pitchFamily="34" charset="0"/>
            </a:endParaRPr>
          </a:p>
        </p:txBody>
      </p:sp>
      <p:sp>
        <p:nvSpPr>
          <p:cNvPr id="29701" name="ZoneTexte 15"/>
          <p:cNvSpPr txBox="1">
            <a:spLocks noChangeArrowheads="1"/>
          </p:cNvSpPr>
          <p:nvPr/>
        </p:nvSpPr>
        <p:spPr bwMode="auto">
          <a:xfrm>
            <a:off x="160338" y="5686425"/>
            <a:ext cx="834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Professeure à l’Université Grenoble Alpes, France</a:t>
            </a:r>
            <a:br>
              <a:rPr lang="fr-FR" altLang="fr-FR" b="1">
                <a:latin typeface="Helvetica" panose="020B0604020202030204" pitchFamily="34" charset="0"/>
              </a:rPr>
            </a:br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Professor at the University of Grenoble Alpes, France</a:t>
            </a:r>
            <a:endParaRPr lang="fr-FR" altLang="fr-FR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29702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3702050" y="465138"/>
            <a:ext cx="52720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200" b="1">
                <a:latin typeface="Helvetica" panose="020B0604020202030204" pitchFamily="34" charset="0"/>
              </a:rPr>
              <a:t>INTRODUCTION A LA THEMATIQUE</a:t>
            </a:r>
          </a:p>
          <a:p>
            <a:pPr eaLnBrk="1" hangingPunct="1"/>
            <a:r>
              <a:rPr lang="fr-FR" altLang="fr-FR" sz="2200" b="1" i="1">
                <a:solidFill>
                  <a:srgbClr val="0070C0"/>
                </a:solidFill>
                <a:latin typeface="Helvetica" panose="020B0604020202030204" pitchFamily="34" charset="0"/>
              </a:rPr>
              <a:t>INTRODUCTION TO THE TOPIC</a:t>
            </a:r>
            <a:endParaRPr lang="fr-FR" altLang="fr-FR" sz="2200"/>
          </a:p>
        </p:txBody>
      </p:sp>
      <p:sp>
        <p:nvSpPr>
          <p:cNvPr id="29705" name="ZoneTexte 14"/>
          <p:cNvSpPr txBox="1">
            <a:spLocks noChangeArrowheads="1"/>
          </p:cNvSpPr>
          <p:nvPr/>
        </p:nvSpPr>
        <p:spPr bwMode="auto">
          <a:xfrm>
            <a:off x="160338" y="2235200"/>
            <a:ext cx="8813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800" b="1">
                <a:latin typeface="Helvetica" panose="020B0604020202030204" pitchFamily="34" charset="0"/>
              </a:rPr>
              <a:t>La frontière: une ressource pour les habitants </a:t>
            </a:r>
            <a:br>
              <a:rPr lang="fr-FR" altLang="fr-FR" sz="2800" b="1">
                <a:latin typeface="Helvetica" panose="020B0604020202030204" pitchFamily="34" charset="0"/>
              </a:rPr>
            </a:br>
            <a:r>
              <a:rPr lang="fr-FR" altLang="fr-FR" sz="2800" b="1">
                <a:latin typeface="Helvetica" panose="020B0604020202030204" pitchFamily="34" charset="0"/>
              </a:rPr>
              <a:t>des territoires frontaliers</a:t>
            </a:r>
          </a:p>
          <a:p>
            <a:pPr eaLnBrk="1" hangingPunct="1"/>
            <a:r>
              <a:rPr lang="en-US" altLang="fr-FR" sz="2800" b="1" i="1">
                <a:solidFill>
                  <a:srgbClr val="0070C0"/>
                </a:solidFill>
                <a:latin typeface="Helvetica" panose="020B0604020202030204" pitchFamily="34" charset="0"/>
              </a:rPr>
              <a:t>Borders: a resource for the inhabitants </a:t>
            </a:r>
            <a:br>
              <a:rPr lang="en-US" altLang="fr-FR" sz="2800" b="1" i="1">
                <a:solidFill>
                  <a:srgbClr val="0070C0"/>
                </a:solidFill>
                <a:latin typeface="Helvetica" panose="020B0604020202030204" pitchFamily="34" charset="0"/>
              </a:rPr>
            </a:br>
            <a:r>
              <a:rPr lang="en-US" altLang="fr-FR" sz="2800" b="1" i="1">
                <a:solidFill>
                  <a:srgbClr val="0070C0"/>
                </a:solidFill>
                <a:latin typeface="Helvetica" panose="020B0604020202030204" pitchFamily="34" charset="0"/>
              </a:rPr>
              <a:t>of border regions</a:t>
            </a:r>
            <a:endParaRPr lang="fr-FR" altLang="fr-FR" sz="28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ZoneTexte 9"/>
          <p:cNvSpPr txBox="1">
            <a:spLocks noChangeArrowheads="1"/>
          </p:cNvSpPr>
          <p:nvPr/>
        </p:nvSpPr>
        <p:spPr bwMode="auto">
          <a:xfrm>
            <a:off x="415925" y="4102100"/>
            <a:ext cx="67421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fr-FR" b="1">
                <a:latin typeface="Helvetica" panose="020B0604020202030204" pitchFamily="34" charset="0"/>
              </a:rPr>
              <a:t>Animée par /  </a:t>
            </a:r>
            <a:r>
              <a:rPr lang="en-US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moderated by</a:t>
            </a:r>
          </a:p>
          <a:p>
            <a:pPr algn="just" eaLnBrk="1" hangingPunct="1"/>
            <a:endParaRPr lang="fr-FR" altLang="fr-FR" sz="1000" b="1" i="1">
              <a:solidFill>
                <a:srgbClr val="0070C0"/>
              </a:solidFill>
              <a:latin typeface="Helvetica" panose="020B0604020202030204" pitchFamily="34" charset="0"/>
            </a:endParaRPr>
          </a:p>
          <a:p>
            <a:pPr algn="just" eaLnBrk="1" hangingPunct="1"/>
            <a:r>
              <a:rPr lang="fr-FR" altLang="fr-FR" sz="4000" b="1">
                <a:latin typeface="Helvetica" panose="020B0604020202030204" pitchFamily="34" charset="0"/>
              </a:rPr>
              <a:t>Olivier DENERT</a:t>
            </a:r>
          </a:p>
        </p:txBody>
      </p:sp>
      <p:sp>
        <p:nvSpPr>
          <p:cNvPr id="31749" name="ZoneTexte 15"/>
          <p:cNvSpPr txBox="1">
            <a:spLocks noChangeArrowheads="1"/>
          </p:cNvSpPr>
          <p:nvPr/>
        </p:nvSpPr>
        <p:spPr bwMode="auto">
          <a:xfrm>
            <a:off x="449263" y="5226050"/>
            <a:ext cx="834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latin typeface="Helvetica" panose="020B0604020202030204" pitchFamily="34" charset="0"/>
              </a:rPr>
              <a:t>Secrétaire général de la MOT</a:t>
            </a:r>
            <a:br>
              <a:rPr lang="fr-FR" altLang="fr-FR" b="1">
                <a:latin typeface="Helvetica" panose="020B0604020202030204" pitchFamily="34" charset="0"/>
              </a:rPr>
            </a:br>
            <a:r>
              <a:rPr lang="fr-FR" altLang="fr-FR" b="1" i="1">
                <a:solidFill>
                  <a:srgbClr val="0070C0"/>
                </a:solidFill>
                <a:latin typeface="Helvetica" panose="020B0604020202030204" pitchFamily="34" charset="0"/>
              </a:rPr>
              <a:t>Secretary General of MOT</a:t>
            </a:r>
            <a:endParaRPr lang="fr-FR" altLang="fr-FR">
              <a:latin typeface="Helvetica" panose="020B0604020202030204" pitchFamily="34" charset="0"/>
            </a:endParaRPr>
          </a:p>
        </p:txBody>
      </p:sp>
      <p:sp>
        <p:nvSpPr>
          <p:cNvPr id="31750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ZoneTexte 14"/>
          <p:cNvSpPr txBox="1">
            <a:spLocks noChangeArrowheads="1"/>
          </p:cNvSpPr>
          <p:nvPr/>
        </p:nvSpPr>
        <p:spPr bwMode="auto">
          <a:xfrm>
            <a:off x="415925" y="2320925"/>
            <a:ext cx="87280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altLang="fr-FR" sz="2800" b="1">
                <a:latin typeface="Helvetica" panose="020B0604020202030204" pitchFamily="34" charset="0"/>
              </a:rPr>
              <a:t>Frontières ouvertes : quels enjeux ?</a:t>
            </a:r>
          </a:p>
          <a:p>
            <a:r>
              <a:rPr lang="en-US" altLang="fr-FR" sz="2800" b="1" i="1">
                <a:solidFill>
                  <a:srgbClr val="0070C0"/>
                </a:solidFill>
                <a:latin typeface="Helvetica" panose="020B0604020202030204" pitchFamily="34" charset="0"/>
              </a:rPr>
              <a:t>Open borders: what stakes?</a:t>
            </a:r>
          </a:p>
          <a:p>
            <a:endParaRPr lang="en-US" altLang="fr-FR" sz="2800" b="1" i="1">
              <a:solidFill>
                <a:srgbClr val="0070C0"/>
              </a:solidFill>
              <a:latin typeface="Helvetica" panose="020B0604020202030204" pitchFamily="34" charset="0"/>
            </a:endParaRPr>
          </a:p>
        </p:txBody>
      </p:sp>
      <p:sp>
        <p:nvSpPr>
          <p:cNvPr id="31753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ZoneTexte 9"/>
          <p:cNvSpPr txBox="1">
            <a:spLocks noChangeArrowheads="1"/>
          </p:cNvSpPr>
          <p:nvPr/>
        </p:nvSpPr>
        <p:spPr bwMode="auto">
          <a:xfrm>
            <a:off x="107950" y="2386013"/>
            <a:ext cx="90360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Helvetica" pitchFamily="34" charset="0"/>
              </a:rPr>
              <a:t>Pour la société civile (FR/CH)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For civil society (FR/CH)</a:t>
            </a:r>
            <a:endParaRPr lang="fr-FR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spcAft>
                <a:spcPts val="1800"/>
              </a:spcAft>
              <a:tabLst>
                <a:tab pos="271463" algn="l"/>
              </a:tabLst>
              <a:defRPr/>
            </a:pPr>
            <a:r>
              <a:rPr lang="fr-FR" altLang="fr-FR" sz="1600" dirty="0" smtClean="0">
                <a:latin typeface="Helvetica" pitchFamily="34" charset="0"/>
              </a:rPr>
              <a:t>	Marcel SCHIESS, Secrétaire Général</a:t>
            </a:r>
            <a:r>
              <a:rPr lang="fr-FR" altLang="fr-FR" sz="1600" dirty="0">
                <a:latin typeface="Helvetica" pitchFamily="34" charset="0"/>
              </a:rPr>
              <a:t> </a:t>
            </a:r>
            <a:r>
              <a:rPr lang="fr-FR" altLang="fr-FR" sz="1600" dirty="0" smtClean="0">
                <a:latin typeface="Helvetica" pitchFamily="34" charset="0"/>
              </a:rPr>
              <a:t>/ </a:t>
            </a:r>
            <a:r>
              <a:rPr lang="fr-FR" altLang="fr-FR" sz="1600" i="1" dirty="0" smtClean="0">
                <a:solidFill>
                  <a:srgbClr val="0070C0"/>
                </a:solidFill>
                <a:latin typeface="Helvetica" pitchFamily="34" charset="0"/>
              </a:rPr>
              <a:t>General </a:t>
            </a:r>
            <a:r>
              <a:rPr lang="fr-FR" altLang="fr-FR" sz="1600" i="1" dirty="0" err="1" smtClean="0">
                <a:solidFill>
                  <a:srgbClr val="0070C0"/>
                </a:solidFill>
                <a:latin typeface="Helvetica" pitchFamily="34" charset="0"/>
              </a:rPr>
              <a:t>Secretary</a:t>
            </a:r>
            <a:r>
              <a:rPr lang="fr-FR" alt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alt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alt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altLang="fr-FR" sz="1600" dirty="0" smtClean="0">
                <a:latin typeface="Helvetica" pitchFamily="34" charset="0"/>
              </a:rPr>
              <a:t>Forum </a:t>
            </a:r>
            <a:r>
              <a:rPr lang="fr-FR" altLang="fr-FR" sz="1600" dirty="0">
                <a:latin typeface="Helvetica" pitchFamily="34" charset="0"/>
              </a:rPr>
              <a:t>transfrontalier Arc Jurassien / 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Forum </a:t>
            </a:r>
            <a:r>
              <a:rPr lang="en-US" sz="1600" i="1" dirty="0" err="1">
                <a:solidFill>
                  <a:srgbClr val="0070C0"/>
                </a:solidFill>
                <a:latin typeface="Helvetica" pitchFamily="34" charset="0"/>
              </a:rPr>
              <a:t>transfrontalier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 Arc </a:t>
            </a:r>
            <a:r>
              <a:rPr lang="en-US" sz="1600" i="1" dirty="0" err="1">
                <a:solidFill>
                  <a:srgbClr val="0070C0"/>
                </a:solidFill>
                <a:latin typeface="Helvetica" pitchFamily="34" charset="0"/>
              </a:rPr>
              <a:t>jurassien</a:t>
            </a:r>
            <a:endParaRPr lang="fr-FR" altLang="fr-FR" sz="1600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latin typeface="Helvetica" pitchFamily="34" charset="0"/>
              </a:rPr>
              <a:t>Pour le monde économique (FR/BE) / </a:t>
            </a:r>
            <a:r>
              <a:rPr lang="fr-FR" altLang="fr-FR" b="1" i="1" dirty="0" smtClean="0">
                <a:solidFill>
                  <a:srgbClr val="0070C0"/>
                </a:solidFill>
                <a:latin typeface="Helvetica" pitchFamily="34" charset="0"/>
              </a:rPr>
              <a:t>For the </a:t>
            </a:r>
            <a:r>
              <a:rPr lang="fr-FR" altLang="fr-FR" b="1" i="1" dirty="0" err="1" smtClean="0">
                <a:solidFill>
                  <a:srgbClr val="0070C0"/>
                </a:solidFill>
                <a:latin typeface="Helvetica" pitchFamily="34" charset="0"/>
              </a:rPr>
              <a:t>economic</a:t>
            </a:r>
            <a:r>
              <a:rPr lang="fr-FR" altLang="fr-FR" b="1" i="1" dirty="0" smtClean="0">
                <a:solidFill>
                  <a:srgbClr val="0070C0"/>
                </a:solidFill>
                <a:latin typeface="Helvetica" pitchFamily="34" charset="0"/>
              </a:rPr>
              <a:t> world (FR/BE)</a:t>
            </a:r>
          </a:p>
          <a:p>
            <a:pPr eaLnBrk="1" hangingPunct="1"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</a:t>
            </a:r>
            <a:r>
              <a:rPr lang="fr-FR" sz="1600" dirty="0" err="1" smtClean="0">
                <a:latin typeface="Helvetica" pitchFamily="34" charset="0"/>
              </a:rPr>
              <a:t>Tillo</a:t>
            </a:r>
            <a:r>
              <a:rPr lang="fr-FR" sz="1600" dirty="0" smtClean="0">
                <a:latin typeface="Helvetica" pitchFamily="34" charset="0"/>
              </a:rPr>
              <a:t> MESTDAGH, avocat / </a:t>
            </a:r>
            <a:r>
              <a:rPr lang="fr-FR" sz="1600" i="1" dirty="0" err="1" smtClean="0">
                <a:solidFill>
                  <a:srgbClr val="0070C0"/>
                </a:solidFill>
                <a:latin typeface="Helvetica" pitchFamily="34" charset="0"/>
              </a:rPr>
              <a:t>Lawyer</a:t>
            </a:r>
            <a: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sz="1600" dirty="0" smtClean="0">
                <a:latin typeface="Helvetica" pitchFamily="34" charset="0"/>
              </a:rPr>
              <a:t>KPMG </a:t>
            </a:r>
            <a:r>
              <a:rPr lang="fr-FR" sz="1600" dirty="0" err="1">
                <a:latin typeface="Helvetica" pitchFamily="34" charset="0"/>
              </a:rPr>
              <a:t>Eurométropole</a:t>
            </a:r>
            <a:r>
              <a:rPr lang="fr-FR" sz="1600" dirty="0">
                <a:latin typeface="Helvetica" pitchFamily="34" charset="0"/>
              </a:rPr>
              <a:t> </a:t>
            </a:r>
            <a:r>
              <a:rPr lang="fr-FR" sz="1600" dirty="0" smtClean="0">
                <a:latin typeface="Helvetica" pitchFamily="34" charset="0"/>
              </a:rPr>
              <a:t>Lille-Kortrijk-Tournai </a:t>
            </a:r>
            <a:r>
              <a:rPr lang="fr-FR" sz="1600" dirty="0">
                <a:latin typeface="Helvetica" pitchFamily="34" charset="0"/>
              </a:rPr>
              <a:t>/ </a:t>
            </a:r>
            <a:r>
              <a:rPr lang="en-US" sz="1600" i="1" dirty="0">
                <a:solidFill>
                  <a:srgbClr val="0070C0"/>
                </a:solidFill>
                <a:latin typeface="Helvetica" pitchFamily="34" charset="0"/>
              </a:rPr>
              <a:t>KPMG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Eurometropolis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 Lille-Kortrijk-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Tournai</a:t>
            </a:r>
            <a:endParaRPr lang="en-US" sz="1600" i="1" dirty="0">
              <a:solidFill>
                <a:srgbClr val="0070C0"/>
              </a:solidFill>
              <a:latin typeface="Helvetica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Helvetica" pitchFamily="34" charset="0"/>
              </a:rPr>
              <a:t>Pour les </a:t>
            </a:r>
            <a:r>
              <a:rPr lang="en-US" b="1" dirty="0" err="1" smtClean="0">
                <a:latin typeface="Helvetica" pitchFamily="34" charset="0"/>
              </a:rPr>
              <a:t>autorités</a:t>
            </a:r>
            <a:r>
              <a:rPr lang="en-US" b="1" dirty="0" smtClean="0">
                <a:latin typeface="Helvetica" pitchFamily="34" charset="0"/>
              </a:rPr>
              <a:t> locales (FR/IT)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For the local authorities (FR/IT)</a:t>
            </a:r>
          </a:p>
          <a:p>
            <a:pPr eaLnBrk="1" hangingPunct="1"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Joël GIRAUD, Député des Hautes-Alpes /</a:t>
            </a:r>
            <a:r>
              <a:rPr lang="fr-FR" sz="1600" b="1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Deputy of Hautes-Alpes </a:t>
            </a:r>
            <a:b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</a:b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fr-FR" sz="1600" dirty="0" smtClean="0">
                <a:latin typeface="Helvetica" pitchFamily="34" charset="0"/>
              </a:rPr>
              <a:t>Maire </a:t>
            </a:r>
            <a:r>
              <a:rPr lang="fr-FR" sz="1600" dirty="0">
                <a:latin typeface="Helvetica" pitchFamily="34" charset="0"/>
              </a:rPr>
              <a:t>de L’Argentière-la-Bessée </a:t>
            </a:r>
            <a:r>
              <a:rPr lang="fr-FR" sz="1600" dirty="0" smtClean="0">
                <a:latin typeface="Helvetica" pitchFamily="34" charset="0"/>
              </a:rPr>
              <a:t>/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Mayor of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L’Argentière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-la-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Bessée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</a:p>
          <a:p>
            <a:pPr eaLnBrk="1" hangingPunct="1">
              <a:spcAft>
                <a:spcPts val="0"/>
              </a:spcAft>
              <a:defRPr/>
            </a:pPr>
            <a:endParaRPr lang="en-US" sz="1600" b="1" i="1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Helvetica" pitchFamily="34" charset="0"/>
              </a:rPr>
              <a:t>L’exemple Øresund (SE/DK) / 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Example of </a:t>
            </a:r>
            <a:r>
              <a:rPr lang="en-US" b="1" i="1" dirty="0" err="1" smtClean="0">
                <a:solidFill>
                  <a:srgbClr val="0070C0"/>
                </a:solidFill>
                <a:latin typeface="Helvetica" pitchFamily="34" charset="0"/>
              </a:rPr>
              <a:t>Øresund</a:t>
            </a:r>
            <a:r>
              <a:rPr lang="en-US" b="1" i="1" dirty="0" smtClean="0">
                <a:solidFill>
                  <a:srgbClr val="0070C0"/>
                </a:solidFill>
                <a:latin typeface="Helvetica" pitchFamily="34" charset="0"/>
              </a:rPr>
              <a:t> (SE/DK)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fr-FR" sz="1600" dirty="0" smtClean="0">
                <a:latin typeface="Helvetica" pitchFamily="34" charset="0"/>
              </a:rPr>
              <a:t>	Thomas STEFFENSEN, Chef du Secrétariat </a:t>
            </a:r>
            <a:r>
              <a:rPr lang="fr-FR" sz="1600" dirty="0" smtClean="0"/>
              <a:t>/ </a:t>
            </a:r>
            <a:r>
              <a:rPr lang="en-US" sz="1600" i="1" dirty="0" smtClean="0">
                <a:solidFill>
                  <a:srgbClr val="0070C0"/>
                </a:solidFill>
                <a:latin typeface="Helvetica" pitchFamily="34" charset="0"/>
              </a:rPr>
              <a:t>Secretary General</a:t>
            </a:r>
            <a: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  <a:t/>
            </a:r>
            <a:br>
              <a:rPr lang="fr-FR" sz="1600" i="1" dirty="0">
                <a:solidFill>
                  <a:srgbClr val="0070C0"/>
                </a:solidFill>
                <a:latin typeface="Helvetica" pitchFamily="34" charset="0"/>
              </a:rPr>
            </a:br>
            <a:r>
              <a:rPr lang="fr-FR" sz="1600" i="1" dirty="0" smtClean="0">
                <a:solidFill>
                  <a:srgbClr val="0070C0"/>
                </a:solidFill>
                <a:latin typeface="Helvetica" pitchFamily="34" charset="0"/>
              </a:rPr>
              <a:t>	</a:t>
            </a:r>
            <a:r>
              <a:rPr lang="en-US" sz="1600" dirty="0" err="1" smtClean="0">
                <a:latin typeface="Helvetica" pitchFamily="34" charset="0"/>
              </a:rPr>
              <a:t>Øresunddirekt</a:t>
            </a:r>
            <a:r>
              <a:rPr lang="en-US" sz="1600" dirty="0" smtClean="0">
                <a:latin typeface="Helvetica" pitchFamily="34" charset="0"/>
              </a:rPr>
              <a:t> / </a:t>
            </a:r>
            <a:r>
              <a:rPr lang="en-US" sz="1600" i="1" dirty="0" err="1" smtClean="0">
                <a:solidFill>
                  <a:srgbClr val="0070C0"/>
                </a:solidFill>
                <a:latin typeface="Helvetica" pitchFamily="34" charset="0"/>
              </a:rPr>
              <a:t>Øresunddirekt</a:t>
            </a:r>
            <a:endParaRPr lang="fr-FR" altLang="fr-FR" sz="4000" b="1" dirty="0" smtClean="0">
              <a:latin typeface="Helvetica" pitchFamily="34" charset="0"/>
            </a:endParaRPr>
          </a:p>
        </p:txBody>
      </p:sp>
      <p:sp>
        <p:nvSpPr>
          <p:cNvPr id="33796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33797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pic>
        <p:nvPicPr>
          <p:cNvPr id="33798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35844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407988" y="4856163"/>
            <a:ext cx="6334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 b="1">
                <a:latin typeface="Helvetica" panose="020B0604020202030204" pitchFamily="34" charset="0"/>
              </a:rPr>
              <a:t>Marcel SCHIESS</a:t>
            </a:r>
            <a:endParaRPr lang="fr-FR" altLang="fr-FR" sz="2000">
              <a:latin typeface="Helvetica" panose="020B0604020202030204" pitchFamily="34" charset="0"/>
            </a:endParaRPr>
          </a:p>
          <a:p>
            <a:r>
              <a:rPr lang="fr-FR" altLang="fr-FR">
                <a:latin typeface="Helvetica" panose="020B0604020202030204" pitchFamily="34" charset="0"/>
              </a:rPr>
              <a:t>Secrétaire Général, Forum transfrontalier Arc jurassien  </a:t>
            </a:r>
            <a:r>
              <a:rPr lang="en-US" altLang="fr-FR" i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Secretary General, Forum transfrontalier Arc jurassien </a:t>
            </a:r>
            <a:endParaRPr lang="fr-FR" altLang="fr-FR" i="1">
              <a:solidFill>
                <a:srgbClr val="0070C0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endParaRPr lang="fr-FR" altLang="fr-FR">
              <a:latin typeface="Helvetica" panose="020B0604020202030204" pitchFamily="34" charset="0"/>
            </a:endParaRPr>
          </a:p>
        </p:txBody>
      </p:sp>
      <p:pic>
        <p:nvPicPr>
          <p:cNvPr id="35846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9" y="2047875"/>
            <a:ext cx="3998886" cy="2894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37892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377825" y="4886325"/>
            <a:ext cx="5610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 b="1">
                <a:latin typeface="Helvetica" panose="020B0604020202030204" pitchFamily="34" charset="0"/>
              </a:rPr>
              <a:t>Tillo MESTDAGH</a:t>
            </a:r>
            <a:br>
              <a:rPr lang="fr-FR" altLang="fr-FR" sz="2000" b="1">
                <a:latin typeface="Helvetica" panose="020B0604020202030204" pitchFamily="34" charset="0"/>
              </a:rPr>
            </a:br>
            <a:r>
              <a:rPr lang="fr-FR" altLang="fr-FR">
                <a:latin typeface="Helvetica" panose="020B0604020202030204" pitchFamily="34" charset="0"/>
              </a:rPr>
              <a:t>Avocat, KPMG Eurométropole Lille-Kortrijk-Tournai  </a:t>
            </a:r>
          </a:p>
          <a:p>
            <a:r>
              <a:rPr lang="en-US" altLang="fr-FR" i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Lawyer</a:t>
            </a:r>
            <a:r>
              <a:rPr lang="fr-FR" altLang="fr-FR" i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, </a:t>
            </a:r>
            <a:r>
              <a:rPr lang="en-US" altLang="fr-FR" i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KPMG Eurométropole Lille-Kortrijk-Tournai</a:t>
            </a:r>
            <a:endParaRPr lang="fr-FR" altLang="fr-FR" i="1">
              <a:solidFill>
                <a:srgbClr val="0070C0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7" y="2047875"/>
            <a:ext cx="4283958" cy="30339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 descr="motif_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4150"/>
            <a:ext cx="6397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12"/>
          <p:cNvSpPr txBox="1">
            <a:spLocks noChangeArrowheads="1"/>
          </p:cNvSpPr>
          <p:nvPr/>
        </p:nvSpPr>
        <p:spPr bwMode="auto">
          <a:xfrm>
            <a:off x="933450" y="650875"/>
            <a:ext cx="3065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CONFERENCE-DEBAT</a:t>
            </a:r>
          </a:p>
          <a:p>
            <a:pPr algn="just">
              <a:lnSpc>
                <a:spcPct val="80000"/>
              </a:lnSpc>
            </a:pPr>
            <a:r>
              <a:rPr lang="fr-FR" altLang="fr-FR" sz="1600" b="1" i="1">
                <a:latin typeface="Arial" panose="020B0604020202020204" pitchFamily="34" charset="0"/>
                <a:cs typeface="Arial" panose="020B0604020202020204" pitchFamily="34" charset="0"/>
              </a:rPr>
              <a:t>CONFERENCE-DEBATE</a:t>
            </a:r>
          </a:p>
        </p:txBody>
      </p:sp>
      <p:sp>
        <p:nvSpPr>
          <p:cNvPr id="39940" name="ZoneTexte 16"/>
          <p:cNvSpPr txBox="1">
            <a:spLocks noChangeArrowheads="1"/>
          </p:cNvSpPr>
          <p:nvPr/>
        </p:nvSpPr>
        <p:spPr bwMode="auto">
          <a:xfrm>
            <a:off x="4029075" y="504825"/>
            <a:ext cx="493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  <a:t>TABLE RONDE 1</a:t>
            </a:r>
            <a:br>
              <a:rPr lang="fr-FR" altLang="fr-FR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TABLE 1</a:t>
            </a:r>
          </a:p>
        </p:txBody>
      </p:sp>
      <p:sp>
        <p:nvSpPr>
          <p:cNvPr id="39941" name="ZoneTexte 9"/>
          <p:cNvSpPr txBox="1">
            <a:spLocks noChangeArrowheads="1"/>
          </p:cNvSpPr>
          <p:nvPr/>
        </p:nvSpPr>
        <p:spPr bwMode="auto">
          <a:xfrm>
            <a:off x="5054600" y="6197600"/>
            <a:ext cx="353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b="1">
              <a:latin typeface="Helvetica" panose="020B0604020202030204" pitchFamily="34" charset="0"/>
            </a:endParaRPr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479425" y="4824413"/>
            <a:ext cx="68468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 dirty="0" err="1">
                <a:latin typeface="Helvetica" panose="020B0604020202030204" pitchFamily="34" charset="0"/>
              </a:rPr>
              <a:t>Joël</a:t>
            </a:r>
            <a:r>
              <a:rPr lang="en-US" altLang="fr-FR" sz="2000" b="1" dirty="0">
                <a:latin typeface="Helvetica" panose="020B0604020202030204" pitchFamily="34" charset="0"/>
              </a:rPr>
              <a:t> GIRAUD</a:t>
            </a:r>
            <a:br>
              <a:rPr lang="en-US" altLang="fr-FR" sz="2000" b="1" dirty="0">
                <a:latin typeface="Helvetica" panose="020B0604020202030204" pitchFamily="34" charset="0"/>
              </a:rPr>
            </a:br>
            <a:r>
              <a:rPr lang="en-US" altLang="fr-FR" dirty="0">
                <a:latin typeface="Helvetica" panose="020B0604020202030204" pitchFamily="34" charset="0"/>
              </a:rPr>
              <a:t>Deputy of Hautes-Alpes, Mayor of </a:t>
            </a:r>
            <a:r>
              <a:rPr lang="en-US" altLang="fr-FR" dirty="0" err="1">
                <a:latin typeface="Helvetica" panose="020B0604020202030204" pitchFamily="34" charset="0"/>
              </a:rPr>
              <a:t>L’Argentière</a:t>
            </a:r>
            <a:r>
              <a:rPr lang="en-US" altLang="fr-FR" dirty="0">
                <a:latin typeface="Helvetica" panose="020B0604020202030204" pitchFamily="34" charset="0"/>
              </a:rPr>
              <a:t>-la-</a:t>
            </a:r>
            <a:r>
              <a:rPr lang="en-US" altLang="fr-FR" dirty="0" err="1">
                <a:latin typeface="Helvetica" panose="020B0604020202030204" pitchFamily="34" charset="0"/>
              </a:rPr>
              <a:t>Bessée</a:t>
            </a:r>
            <a:endParaRPr lang="en-US" altLang="fr-FR" dirty="0">
              <a:latin typeface="Helvetica" panose="020B0604020202030204" pitchFamily="34" charset="0"/>
            </a:endParaRPr>
          </a:p>
          <a:p>
            <a:r>
              <a:rPr lang="en-US" altLang="fr-FR" i="1" dirty="0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Deputy of Hautes-Alpes, Mayor of </a:t>
            </a:r>
            <a:r>
              <a:rPr lang="en-US" altLang="fr-FR" i="1" dirty="0" err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L’Argentière</a:t>
            </a:r>
            <a:r>
              <a:rPr lang="en-US" altLang="fr-FR" i="1" dirty="0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-la-</a:t>
            </a:r>
            <a:r>
              <a:rPr lang="en-US" altLang="fr-FR" i="1" dirty="0" err="1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Bessée</a:t>
            </a:r>
            <a:r>
              <a:rPr lang="en-US" altLang="fr-FR" i="1" dirty="0">
                <a:solidFill>
                  <a:srgbClr val="0070C0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 </a:t>
            </a:r>
            <a:endParaRPr lang="fr-FR" altLang="fr-FR" i="1" dirty="0">
              <a:solidFill>
                <a:srgbClr val="0070C0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r>
              <a:rPr lang="en-US" altLang="fr-FR" dirty="0">
                <a:latin typeface="Helvetica" panose="020B0604020202030204" pitchFamily="34" charset="0"/>
              </a:rPr>
              <a:t> </a:t>
            </a:r>
            <a:endParaRPr lang="fr-FR" altLang="fr-FR" dirty="0">
              <a:latin typeface="Helvetica" panose="020B0604020202030204" pitchFamily="34" charset="0"/>
            </a:endParaRPr>
          </a:p>
        </p:txBody>
      </p:sp>
      <p:pic>
        <p:nvPicPr>
          <p:cNvPr id="39943" name="Image 16" descr="motif_bandeau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63688"/>
            <a:ext cx="8572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>
            <a:off x="3575050" y="347663"/>
            <a:ext cx="1588" cy="107950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39" y="1988426"/>
            <a:ext cx="4127486" cy="31954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10930</TotalTime>
  <Words>492</Words>
  <Application>Microsoft Office PowerPoint</Application>
  <PresentationFormat>Affichage à l'écran (4:3)</PresentationFormat>
  <Paragraphs>237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Garamond</vt:lpstr>
      <vt:lpstr>Helvetica</vt:lpstr>
      <vt:lpstr>Times New Roman</vt:lpstr>
      <vt:lpstr>Wingdings</vt:lpstr>
      <vt:lpstr>Conception personnalisée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DG REGIO / A3</Manager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Mission Opérationnelle Transfrontalière</dc:title>
  <dc:creator>MOT</dc:creator>
  <cp:lastModifiedBy>Silvia Keckeis</cp:lastModifiedBy>
  <cp:revision>1268</cp:revision>
  <cp:lastPrinted>2016-05-19T14:16:36Z</cp:lastPrinted>
  <dcterms:created xsi:type="dcterms:W3CDTF">2000-06-26T10:44:18Z</dcterms:created>
  <dcterms:modified xsi:type="dcterms:W3CDTF">2016-05-19T15:06:04Z</dcterms:modified>
</cp:coreProperties>
</file>