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Ex2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charts/chartEx3.xml" ContentType="application/vnd.ms-office.chartex+xml"/>
  <Override PartName="/ppt/charts/style3.xml" ContentType="application/vnd.ms-office.chartstyle+xml"/>
  <Override PartName="/ppt/charts/colors3.xml" ContentType="application/vnd.ms-office.chartcolorstyle+xml"/>
  <Override PartName="/ppt/charts/chart1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2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8.xml" ContentType="application/vnd.openxmlformats-officedocument.presentationml.notesSlide+xml"/>
  <Override PartName="/ppt/charts/chartEx4.xml" ContentType="application/vnd.ms-office.chartex+xml"/>
  <Override PartName="/ppt/charts/style6.xml" ContentType="application/vnd.ms-office.chartstyle+xml"/>
  <Override PartName="/ppt/charts/colors6.xml" ContentType="application/vnd.ms-office.chartcolorstyle+xml"/>
  <Override PartName="/ppt/charts/chartEx5.xml" ContentType="application/vnd.ms-office.chartex+xml"/>
  <Override PartName="/ppt/charts/style7.xml" ContentType="application/vnd.ms-office.chartstyle+xml"/>
  <Override PartName="/ppt/charts/colors7.xml" ContentType="application/vnd.ms-office.chartcolorstyle+xml"/>
  <Override PartName="/ppt/charts/chart3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4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5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6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0"/>
  </p:notesMasterIdLst>
  <p:sldIdLst>
    <p:sldId id="256" r:id="rId2"/>
    <p:sldId id="291" r:id="rId3"/>
    <p:sldId id="292" r:id="rId4"/>
    <p:sldId id="287" r:id="rId5"/>
    <p:sldId id="260" r:id="rId6"/>
    <p:sldId id="302" r:id="rId7"/>
    <p:sldId id="303" r:id="rId8"/>
    <p:sldId id="308" r:id="rId9"/>
    <p:sldId id="305" r:id="rId10"/>
    <p:sldId id="293" r:id="rId11"/>
    <p:sldId id="294" r:id="rId12"/>
    <p:sldId id="295" r:id="rId13"/>
    <p:sldId id="296" r:id="rId14"/>
    <p:sldId id="297" r:id="rId15"/>
    <p:sldId id="298" r:id="rId16"/>
    <p:sldId id="306" r:id="rId17"/>
    <p:sldId id="299" r:id="rId18"/>
    <p:sldId id="259" r:id="rId19"/>
  </p:sldIdLst>
  <p:sldSz cx="9144000" cy="5143500" type="screen16x9"/>
  <p:notesSz cx="6858000" cy="9144000"/>
  <p:embeddedFontLst>
    <p:embeddedFont>
      <p:font typeface="Barlow" panose="00000500000000000000" pitchFamily="2" charset="0"/>
      <p:regular r:id="rId21"/>
      <p:bold r:id="rId22"/>
      <p:italic r:id="rId23"/>
      <p:boldItalic r:id="rId24"/>
    </p:embeddedFont>
    <p:embeddedFont>
      <p:font typeface="Barlow condensed" panose="00000506000000000000" pitchFamily="2" charset="0"/>
      <p:regular r:id="rId25"/>
      <p:bold r:id="rId26"/>
      <p:italic r:id="rId27"/>
      <p:boldItalic r:id="rId28"/>
    </p:embeddedFont>
    <p:embeddedFont>
      <p:font typeface="Fira Sans" panose="020B0503050000020004" pitchFamily="34" charset="0"/>
      <p:regular r:id="rId29"/>
      <p:bold r:id="rId30"/>
      <p:italic r:id="rId31"/>
      <p:boldItalic r:id="rId32"/>
    </p:embeddedFont>
    <p:embeddedFont>
      <p:font typeface="Fira Sans Extra Condensed Medium" panose="020B0604020202020204" charset="0"/>
      <p:regular r:id="rId33"/>
      <p:bold r:id="rId34"/>
      <p:italic r:id="rId35"/>
      <p:boldItalic r:id="rId36"/>
    </p:embeddedFont>
    <p:embeddedFont>
      <p:font typeface="VL Rodina" panose="00000500000000000000" pitchFamily="50" charset="0"/>
      <p:regular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ina BENEDETTI-MARSHALL" initials="MBM" lastIdx="5" clrIdx="0">
    <p:extLst>
      <p:ext uri="{19B8F6BF-5375-455C-9EA6-DF929625EA0E}">
        <p15:presenceInfo xmlns:p15="http://schemas.microsoft.com/office/powerpoint/2012/main" userId="S::martina.benedettimarshall@mot.asso.fr::be102309-f517-4788-9eed-c5ace00141c0" providerId="AD"/>
      </p:ext>
    </p:extLst>
  </p:cmAuthor>
  <p:cmAuthor id="2" name="Jean Rubio" initials="JR" lastIdx="4" clrIdx="1">
    <p:extLst>
      <p:ext uri="{19B8F6BF-5375-455C-9EA6-DF929625EA0E}">
        <p15:presenceInfo xmlns:p15="http://schemas.microsoft.com/office/powerpoint/2012/main" userId="S::jean.rubio@mot.asso.fr::b2e24348-b570-40fb-8c9b-16a76944760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C275"/>
    <a:srgbClr val="A3D184"/>
    <a:srgbClr val="165B94"/>
    <a:srgbClr val="C3C3C3"/>
    <a:srgbClr val="000000"/>
    <a:srgbClr val="1965A4"/>
    <a:srgbClr val="90C148"/>
    <a:srgbClr val="E7FDC6"/>
    <a:srgbClr val="0050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51" d="100"/>
          <a:sy n="51" d="100"/>
        </p:scale>
        <p:origin x="24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presProps" Target="pres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Microsoft_Excel_Worksheet.xlsx"/></Relationships>
</file>

<file path=ppt/charts/_rels/chartEx2.xml.rels><?xml version="1.0" encoding="UTF-8" standalone="yes"?>
<Relationships xmlns="http://schemas.openxmlformats.org/package/2006/relationships"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Ex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Microsoft_Excel_Worksheet1.xlsx"/></Relationships>
</file>

<file path=ppt/charts/_rels/chartEx4.xml.rels><?xml version="1.0" encoding="UTF-8" standalone="yes"?>
<Relationships xmlns="http://schemas.openxmlformats.org/package/2006/relationships"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Ex5.xml.rels><?xml version="1.0" encoding="UTF-8" standalone="yes"?>
<Relationships xmlns="http://schemas.openxmlformats.org/package/2006/relationships"><Relationship Id="rId3" Type="http://schemas.microsoft.com/office/2011/relationships/chartColorStyle" Target="colors7.xml"/><Relationship Id="rId2" Type="http://schemas.microsoft.com/office/2011/relationships/chartStyle" Target="style7.xml"/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600" b="1" i="0" dirty="0" err="1">
                <a:solidFill>
                  <a:schemeClr val="accent1"/>
                </a:solidFill>
                <a:effectLst/>
                <a:latin typeface="Barlow" panose="00000500000000000000" pitchFamily="2" charset="0"/>
              </a:rPr>
              <a:t>Abitanti</a:t>
            </a:r>
            <a:r>
              <a:rPr lang="fr-FR" sz="1600" b="1" i="0" dirty="0">
                <a:solidFill>
                  <a:schemeClr val="accent1"/>
                </a:solidFill>
                <a:effectLst/>
                <a:latin typeface="Barlow" panose="00000500000000000000" pitchFamily="2" charset="0"/>
              </a:rPr>
              <a:t> per km² </a:t>
            </a:r>
            <a:endParaRPr lang="fr-FR" sz="1600" dirty="0">
              <a:solidFill>
                <a:schemeClr val="accent1"/>
              </a:solidFill>
              <a:effectLst/>
              <a:latin typeface="Barlow" panose="00000500000000000000" pitchFamily="2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19C-413A-8358-422794EC2806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19C-413A-8358-422794EC2806}"/>
              </c:ext>
            </c:extLst>
          </c:dPt>
          <c:cat>
            <c:strRef>
              <c:f>Feuil1!$A$2:$A$4</c:f>
              <c:strCache>
                <c:ptCount val="3"/>
                <c:pt idx="0">
                  <c:v>MONACO</c:v>
                </c:pt>
                <c:pt idx="1">
                  <c:v>ITALIA</c:v>
                </c:pt>
                <c:pt idx="2">
                  <c:v>FRANCIA</c:v>
                </c:pt>
              </c:strCache>
            </c:strRef>
          </c:cat>
          <c:val>
            <c:numRef>
              <c:f>Feuil1!$B$2:$B$4</c:f>
              <c:numCache>
                <c:formatCode>General</c:formatCode>
                <c:ptCount val="3"/>
                <c:pt idx="0">
                  <c:v>19183.5</c:v>
                </c:pt>
                <c:pt idx="1">
                  <c:v>589.65800000000002</c:v>
                </c:pt>
                <c:pt idx="2">
                  <c:v>305.52999999999997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19C-413A-8358-422794EC28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110931456"/>
        <c:axId val="1110929792"/>
      </c:barChart>
      <c:catAx>
        <c:axId val="1110931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Barlow" panose="00000500000000000000" pitchFamily="2" charset="0"/>
                <a:ea typeface="+mn-ea"/>
                <a:cs typeface="+mn-cs"/>
              </a:defRPr>
            </a:pPr>
            <a:endParaRPr lang="fr-FR"/>
          </a:p>
        </c:txPr>
        <c:crossAx val="1110929792"/>
        <c:crosses val="autoZero"/>
        <c:auto val="1"/>
        <c:lblAlgn val="ctr"/>
        <c:lblOffset val="100"/>
        <c:noMultiLvlLbl val="0"/>
      </c:catAx>
      <c:valAx>
        <c:axId val="1110929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Barlow" panose="00000500000000000000" pitchFamily="2" charset="0"/>
                <a:ea typeface="+mn-ea"/>
                <a:cs typeface="+mn-cs"/>
              </a:defRPr>
            </a:pPr>
            <a:endParaRPr lang="fr-FR"/>
          </a:p>
        </c:txPr>
        <c:crossAx val="1110931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chemeClr val="accent4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821-460C-BCD7-0DCCCCC6D914}"/>
              </c:ext>
            </c:extLst>
          </c:dPt>
          <c:dPt>
            <c:idx val="1"/>
            <c:invertIfNegative val="0"/>
            <c:bubble3D val="0"/>
            <c:spPr>
              <a:solidFill>
                <a:srgbClr val="1965A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821-460C-BCD7-0DCCCCC6D914}"/>
              </c:ext>
            </c:extLst>
          </c:dPt>
          <c:dPt>
            <c:idx val="2"/>
            <c:invertIfNegative val="0"/>
            <c:bubble3D val="0"/>
            <c:spPr>
              <a:solidFill>
                <a:srgbClr val="A1B0C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821-460C-BCD7-0DCCCCC6D914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821-460C-BCD7-0DCCCCC6D914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821-460C-BCD7-0DCCCCC6D914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821-460C-BCD7-0DCCCCC6D914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821-460C-BCD7-0DCCCCC6D914}"/>
              </c:ext>
            </c:extLst>
          </c:dPt>
          <c:cat>
            <c:strRef>
              <c:f>Feuil1!$A$2:$A$8</c:f>
              <c:strCache>
                <c:ptCount val="7"/>
                <c:pt idx="0">
                  <c:v>CMTO</c:v>
                </c:pt>
                <c:pt idx="1">
                  <c:v>Imperia</c:v>
                </c:pt>
                <c:pt idx="2">
                  <c:v>Cuneo</c:v>
                </c:pt>
                <c:pt idx="4">
                  <c:v>Alpes-Maritimes</c:v>
                </c:pt>
                <c:pt idx="5">
                  <c:v>Hautes-Alpes</c:v>
                </c:pt>
                <c:pt idx="6">
                  <c:v>Alpes-de-Haute-Provence</c:v>
                </c:pt>
              </c:strCache>
            </c:strRef>
          </c:cat>
          <c:val>
            <c:numRef>
              <c:f>Feuil1!$B$2:$B$8</c:f>
              <c:numCache>
                <c:formatCode>General</c:formatCode>
                <c:ptCount val="7"/>
                <c:pt idx="0">
                  <c:v>324.92899999999997</c:v>
                </c:pt>
                <c:pt idx="1">
                  <c:v>180.38300000000001</c:v>
                </c:pt>
                <c:pt idx="2">
                  <c:v>84.346000000000004</c:v>
                </c:pt>
                <c:pt idx="4">
                  <c:v>257.04000000000002</c:v>
                </c:pt>
                <c:pt idx="5">
                  <c:v>24.74</c:v>
                </c:pt>
                <c:pt idx="6">
                  <c:v>23.75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A821-460C-BCD7-0DCCCCC6D9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12669008"/>
        <c:axId val="1112668592"/>
      </c:barChart>
      <c:valAx>
        <c:axId val="1112668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arlow" panose="00000500000000000000" pitchFamily="2" charset="0"/>
                <a:ea typeface="+mn-ea"/>
                <a:cs typeface="+mn-cs"/>
              </a:defRPr>
            </a:pPr>
            <a:endParaRPr lang="fr-FR"/>
          </a:p>
        </c:txPr>
        <c:crossAx val="1112669008"/>
        <c:crosses val="autoZero"/>
        <c:crossBetween val="between"/>
      </c:valAx>
      <c:catAx>
        <c:axId val="11126690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1266859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892655168258318"/>
          <c:y val="7.2908130354495185E-2"/>
          <c:w val="0.32281744306198729"/>
          <c:h val="0.809202769871427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arlow" panose="00000500000000000000" pitchFamily="2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Barlow" panose="00000500000000000000" pitchFamily="2" charset="0"/>
                <a:ea typeface="+mn-ea"/>
                <a:cs typeface="+mn-cs"/>
              </a:defRPr>
            </a:pPr>
            <a:r>
              <a:rPr lang="fr-FR" sz="1400" b="1" i="0" dirty="0">
                <a:solidFill>
                  <a:srgbClr val="0070C0"/>
                </a:solidFill>
                <a:latin typeface="Barlow Condensed" panose="00000506000000000000" pitchFamily="2" charset="0"/>
              </a:rPr>
              <a:t>I </a:t>
            </a:r>
            <a:r>
              <a:rPr lang="fr-FR" sz="1400" b="1" i="0" dirty="0">
                <a:solidFill>
                  <a:srgbClr val="0070C0"/>
                </a:solidFill>
                <a:latin typeface="Barlow" panose="00000500000000000000" pitchFamily="2" charset="0"/>
              </a:rPr>
              <a:t>6 comuni più </a:t>
            </a:r>
            <a:r>
              <a:rPr lang="fr-FR" sz="1400" b="1" i="0" dirty="0" err="1">
                <a:solidFill>
                  <a:srgbClr val="0070C0"/>
                </a:solidFill>
                <a:latin typeface="Barlow" panose="00000500000000000000" pitchFamily="2" charset="0"/>
              </a:rPr>
              <a:t>popolosi</a:t>
            </a:r>
            <a:endParaRPr lang="fr-FR" sz="1400" b="1" i="0" dirty="0">
              <a:solidFill>
                <a:srgbClr val="0070C0"/>
              </a:solidFill>
              <a:latin typeface="Barlow" panose="00000500000000000000" pitchFamily="2" charset="0"/>
            </a:endParaRPr>
          </a:p>
          <a:p>
            <a:pPr algn="ctr">
              <a:defRPr>
                <a:latin typeface="Barlow" panose="00000500000000000000" pitchFamily="2" charset="0"/>
              </a:defRPr>
            </a:pPr>
            <a:r>
              <a:rPr lang="fr-FR" sz="1100" b="1" i="0" dirty="0">
                <a:solidFill>
                  <a:srgbClr val="0070C0"/>
                </a:solidFill>
                <a:latin typeface="Barlow" panose="00000500000000000000" pitchFamily="2" charset="0"/>
              </a:rPr>
              <a:t>(per migliaia di abitanti)</a:t>
            </a:r>
          </a:p>
        </c:rich>
      </c:tx>
      <c:layout>
        <c:manualLayout>
          <c:xMode val="edge"/>
          <c:yMode val="edge"/>
          <c:x val="0.24343185210484455"/>
          <c:y val="3.0447243982874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Barlow" panose="00000500000000000000" pitchFamily="2" charset="0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2357299203993056"/>
          <c:y val="0.14814352864462582"/>
          <c:w val="0.71627397700790851"/>
          <c:h val="0.378921011552073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Torino (IT)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0070C0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mc="http://schemas.openxmlformats.org/markup-compatibility/2006" xmlns:c14="http://schemas.microsoft.com/office/drawing/2007/8/2/chart" xmlns:c15="http://schemas.microsoft.com/office/drawing/2012/chart" xmlns:c16="http://schemas.microsoft.com/office/drawing/2014/chart" xmlns:c16r3="http://schemas.microsoft.com/office/drawing/2017/03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</c:f>
              <c:numCache>
                <c:formatCode>General</c:formatCode>
                <c:ptCount val="1"/>
              </c:numCache>
            </c:numRef>
          </c:cat>
          <c:val>
            <c:numRef>
              <c:f>Feuil1!$B$2</c:f>
              <c:numCache>
                <c:formatCode>General</c:formatCode>
                <c:ptCount val="1"/>
                <c:pt idx="0">
                  <c:v>858.2</c:v>
                </c:pt>
              </c:numCache>
            </c:numRef>
          </c:val>
          <c:extLst xmlns:mc="http://schemas.openxmlformats.org/markup-compatibility/2006" xmlns:c14="http://schemas.microsoft.com/office/drawing/2007/8/2/chart" xmlns:c15="http://schemas.microsoft.com/office/drawing/2012/chart" xmlns:c16="http://schemas.microsoft.com/office/drawing/2014/chart" xmlns:c16r3="http://schemas.microsoft.com/office/drawing/2017/03/chart">
            <c:ext xmlns:c16="http://schemas.microsoft.com/office/drawing/2014/chart" uri="{C3380CC4-5D6E-409C-BE32-E72D297353CC}">
              <c16:uniqueId val="{00000000-CCE0-4ECA-87B8-5F527B28B442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Nizza (FR)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5044287947887353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0070C0"/>
                      </a:solidFill>
                      <a:latin typeface="Barlow" panose="00000500000000000000" pitchFamily="2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mc="http://schemas.openxmlformats.org/markup-compatibility/2006" xmlns:c14="http://schemas.microsoft.com/office/drawing/2007/8/2/chart" xmlns:c15="http://schemas.microsoft.com/office/drawing/2012/chart" xmlns:c16="http://schemas.microsoft.com/office/drawing/2014/chart" xmlns:c16r3="http://schemas.microsoft.com/office/drawing/2017/03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A81-4A4B-A8DB-F8210E7D3E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0070C0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mc="http://schemas.openxmlformats.org/markup-compatibility/2006" xmlns:c14="http://schemas.microsoft.com/office/drawing/2007/8/2/chart" xmlns:c15="http://schemas.microsoft.com/office/drawing/2012/chart" xmlns:c16="http://schemas.microsoft.com/office/drawing/2014/chart" xmlns:c16r3="http://schemas.microsoft.com/office/drawing/2017/03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</c:f>
              <c:numCache>
                <c:formatCode>General</c:formatCode>
                <c:ptCount val="1"/>
              </c:numCache>
            </c:numRef>
          </c:cat>
          <c:val>
            <c:numRef>
              <c:f>Feuil1!$C$2</c:f>
              <c:numCache>
                <c:formatCode>General</c:formatCode>
                <c:ptCount val="1"/>
                <c:pt idx="0">
                  <c:v>348.1</c:v>
                </c:pt>
              </c:numCache>
            </c:numRef>
          </c:val>
          <c:extLst xmlns:mc="http://schemas.openxmlformats.org/markup-compatibility/2006" xmlns:c14="http://schemas.microsoft.com/office/drawing/2007/8/2/chart" xmlns:c15="http://schemas.microsoft.com/office/drawing/2012/chart" xmlns:c16="http://schemas.microsoft.com/office/drawing/2014/chart" xmlns:c16r3="http://schemas.microsoft.com/office/drawing/2017/03/chart">
            <c:ext xmlns:c16="http://schemas.microsoft.com/office/drawing/2014/chart" uri="{C3380CC4-5D6E-409C-BE32-E72D297353CC}">
              <c16:uniqueId val="{00000001-CCE0-4ECA-87B8-5F527B28B442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Antibes (FR)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0070C0"/>
                    </a:solidFill>
                    <a:latin typeface="Barlow" panose="00000500000000000000" pitchFamily="2" charset="0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mc="http://schemas.openxmlformats.org/markup-compatibility/2006" xmlns:c14="http://schemas.microsoft.com/office/drawing/2007/8/2/chart" xmlns:c15="http://schemas.microsoft.com/office/drawing/2012/chart" xmlns:c16="http://schemas.microsoft.com/office/drawing/2014/chart" xmlns:c16r3="http://schemas.microsoft.com/office/drawing/2017/03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</c:f>
              <c:numCache>
                <c:formatCode>General</c:formatCode>
                <c:ptCount val="1"/>
              </c:numCache>
            </c:numRef>
          </c:cat>
          <c:val>
            <c:numRef>
              <c:f>Feuil1!$D$2</c:f>
              <c:numCache>
                <c:formatCode>General</c:formatCode>
                <c:ptCount val="1"/>
                <c:pt idx="0">
                  <c:v>75.099999999999994</c:v>
                </c:pt>
              </c:numCache>
            </c:numRef>
          </c:val>
          <c:extLst xmlns:mc="http://schemas.openxmlformats.org/markup-compatibility/2006" xmlns:c14="http://schemas.microsoft.com/office/drawing/2007/8/2/chart" xmlns:c15="http://schemas.microsoft.com/office/drawing/2012/chart" xmlns:c16="http://schemas.microsoft.com/office/drawing/2014/chart" xmlns:c16r3="http://schemas.microsoft.com/office/drawing/2017/03/chart">
            <c:ext xmlns:c16="http://schemas.microsoft.com/office/drawing/2014/chart" uri="{C3380CC4-5D6E-409C-BE32-E72D297353CC}">
              <c16:uniqueId val="{00000001-91CA-4DB1-9853-95DB604BCA63}"/>
            </c:ext>
          </c:extLst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Cannes (FR)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Feuil1!$A$2</c:f>
              <c:numCache>
                <c:formatCode>General</c:formatCode>
                <c:ptCount val="1"/>
              </c:numCache>
            </c:numRef>
          </c:cat>
          <c:val>
            <c:numRef>
              <c:f>Feuil1!$E$2</c:f>
              <c:numCache>
                <c:formatCode>General</c:formatCode>
                <c:ptCount val="1"/>
                <c:pt idx="0">
                  <c:v>73.25</c:v>
                </c:pt>
              </c:numCache>
            </c:numRef>
          </c:val>
          <c:extLst xmlns:mc="http://schemas.openxmlformats.org/markup-compatibility/2006" xmlns:c14="http://schemas.microsoft.com/office/drawing/2007/8/2/chart" xmlns:c15="http://schemas.microsoft.com/office/drawing/2012/chart" xmlns:c16="http://schemas.microsoft.com/office/drawing/2014/chart" xmlns:c16r3="http://schemas.microsoft.com/office/drawing/2017/03/chart">
            <c:ext xmlns:c16="http://schemas.microsoft.com/office/drawing/2014/chart" uri="{C3380CC4-5D6E-409C-BE32-E72D297353CC}">
              <c16:uniqueId val="{00000002-91CA-4DB1-9853-95DB604BCA63}"/>
            </c:ext>
          </c:extLst>
        </c:ser>
        <c:ser>
          <c:idx val="4"/>
          <c:order val="4"/>
          <c:tx>
            <c:strRef>
              <c:f>Feuil1!$F$1</c:f>
              <c:strCache>
                <c:ptCount val="1"/>
                <c:pt idx="0">
                  <c:v>Moncalieri (IT)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Feuil1!$A$2</c:f>
              <c:numCache>
                <c:formatCode>General</c:formatCode>
                <c:ptCount val="1"/>
              </c:numCache>
            </c:numRef>
          </c:cat>
          <c:val>
            <c:numRef>
              <c:f>Feuil1!$F$2</c:f>
              <c:numCache>
                <c:formatCode>General</c:formatCode>
                <c:ptCount val="1"/>
                <c:pt idx="0">
                  <c:v>56.32</c:v>
                </c:pt>
              </c:numCache>
            </c:numRef>
          </c:val>
          <c:extLst xmlns:mc="http://schemas.openxmlformats.org/markup-compatibility/2006" xmlns:c14="http://schemas.microsoft.com/office/drawing/2007/8/2/chart" xmlns:c15="http://schemas.microsoft.com/office/drawing/2012/chart" xmlns:c16="http://schemas.microsoft.com/office/drawing/2014/chart" xmlns:c16r3="http://schemas.microsoft.com/office/drawing/2017/03/chart">
            <c:ext xmlns:c16="http://schemas.microsoft.com/office/drawing/2014/chart" uri="{C3380CC4-5D6E-409C-BE32-E72D297353CC}">
              <c16:uniqueId val="{00000004-91CA-4DB1-9853-95DB604BCA63}"/>
            </c:ext>
          </c:extLst>
        </c:ser>
        <c:ser>
          <c:idx val="5"/>
          <c:order val="5"/>
          <c:tx>
            <c:strRef>
              <c:f>Feuil1!$G$1</c:f>
              <c:strCache>
                <c:ptCount val="1"/>
                <c:pt idx="0">
                  <c:v>Cuneo (IT)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Feuil1!$A$2</c:f>
              <c:numCache>
                <c:formatCode>General</c:formatCode>
                <c:ptCount val="1"/>
              </c:numCache>
            </c:numRef>
          </c:cat>
          <c:val>
            <c:numRef>
              <c:f>Feuil1!$G$2</c:f>
              <c:numCache>
                <c:formatCode>General</c:formatCode>
                <c:ptCount val="1"/>
                <c:pt idx="0">
                  <c:v>55.82</c:v>
                </c:pt>
              </c:numCache>
            </c:numRef>
          </c:val>
          <c:extLst xmlns:mc="http://schemas.openxmlformats.org/markup-compatibility/2006" xmlns:c14="http://schemas.microsoft.com/office/drawing/2007/8/2/chart" xmlns:c15="http://schemas.microsoft.com/office/drawing/2012/chart" xmlns:c16="http://schemas.microsoft.com/office/drawing/2014/chart" xmlns:c16r3="http://schemas.microsoft.com/office/drawing/2017/03/chart">
            <c:ext xmlns:c16="http://schemas.microsoft.com/office/drawing/2014/chart" uri="{C3380CC4-5D6E-409C-BE32-E72D297353CC}">
              <c16:uniqueId val="{00000005-91CA-4DB1-9853-95DB604BCA6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90046384"/>
        <c:axId val="1790045136"/>
      </c:barChart>
      <c:catAx>
        <c:axId val="1790046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arlow" panose="00000500000000000000" pitchFamily="2" charset="0"/>
                <a:ea typeface="+mn-ea"/>
                <a:cs typeface="+mn-cs"/>
              </a:defRPr>
            </a:pPr>
            <a:endParaRPr lang="fr-FR"/>
          </a:p>
        </c:txPr>
        <c:crossAx val="1790045136"/>
        <c:crosses val="autoZero"/>
        <c:auto val="1"/>
        <c:lblAlgn val="ctr"/>
        <c:lblOffset val="100"/>
        <c:noMultiLvlLbl val="0"/>
      </c:catAx>
      <c:valAx>
        <c:axId val="1790045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70C0"/>
                </a:solidFill>
                <a:latin typeface="Barlow" panose="00000500000000000000" pitchFamily="2" charset="0"/>
                <a:ea typeface="+mn-ea"/>
                <a:cs typeface="+mn-cs"/>
              </a:defRPr>
            </a:pPr>
            <a:endParaRPr lang="fr-FR"/>
          </a:p>
        </c:txPr>
        <c:crossAx val="1790046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8803912230091695E-2"/>
          <c:y val="0.59002793802080233"/>
          <c:w val="0.95317295522042345"/>
          <c:h val="7.82685514592223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arlow" panose="00000500000000000000" pitchFamily="2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 xmlns:mc="http://schemas.openxmlformats.org/markup-compatibility/2006" xmlns:c14="http://schemas.microsoft.com/office/drawing/2007/8/2/chart" xmlns:c15="http://schemas.microsoft.com/office/drawing/2012/chart" xmlns:c16="http://schemas.microsoft.com/office/drawing/2014/chart" xmlns:c16r3="http://schemas.microsoft.com/office/drawing/2017/03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Barlow Condensed" panose="00000506000000000000" pitchFamily="2" charset="0"/>
                <a:ea typeface="+mn-ea"/>
                <a:cs typeface="+mn-cs"/>
              </a:defRPr>
            </a:pPr>
            <a:r>
              <a:rPr lang="en-US" sz="1400" b="1" dirty="0" err="1">
                <a:solidFill>
                  <a:srgbClr val="0070C0"/>
                </a:solidFill>
                <a:latin typeface="Barlow Condensed" panose="00000506000000000000" pitchFamily="2" charset="0"/>
              </a:rPr>
              <a:t>Indice dei </a:t>
            </a:r>
            <a:r>
              <a:rPr lang="en-US" sz="1400" b="1" dirty="0">
                <a:solidFill>
                  <a:srgbClr val="0070C0"/>
                </a:solidFill>
                <a:latin typeface="Barlow Condensed" panose="00000506000000000000" pitchFamily="2" charset="0"/>
              </a:rPr>
              <a:t>giovani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Barlow Condensed" panose="00000506000000000000" pitchFamily="2" charset="0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Indice de Jeunesse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90C148"/>
              </a:solidFill>
              <a:ln>
                <a:noFill/>
              </a:ln>
              <a:effectLst/>
            </c:spPr>
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        <c:ext xmlns:c16="http://schemas.microsoft.com/office/drawing/2014/chart" uri="{C3380CC4-5D6E-409C-BE32-E72D297353CC}">
                <c16:uniqueId val="{00000009-846C-48B4-AF45-9A4E74FDDFBE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        <c:ext xmlns:c16="http://schemas.microsoft.com/office/drawing/2014/chart" uri="{C3380CC4-5D6E-409C-BE32-E72D297353CC}">
                <c16:uniqueId val="{00000005-846C-48B4-AF45-9A4E74FDDFBE}"/>
              </c:ext>
            </c:extLst>
          </c:dPt>
          <c:dPt>
            <c:idx val="4"/>
            <c:invertIfNegative val="0"/>
            <c:bubble3D val="0"/>
            <c:spPr>
              <a:solidFill>
                <a:srgbClr val="90C148"/>
              </a:solidFill>
              <a:ln>
                <a:noFill/>
              </a:ln>
              <a:effectLst/>
            </c:spPr>
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        <c:ext xmlns:c16="http://schemas.microsoft.com/office/drawing/2014/chart" uri="{C3380CC4-5D6E-409C-BE32-E72D297353CC}">
                <c16:uniqueId val="{00000007-846C-48B4-AF45-9A4E74FDDFBE}"/>
              </c:ext>
            </c:extLst>
          </c:dPt>
          <c:dPt>
            <c:idx val="5"/>
            <c:invertIfNegative val="0"/>
            <c:bubble3D val="0"/>
            <c:spPr>
              <a:solidFill>
                <a:srgbClr val="90C148"/>
              </a:solidFill>
              <a:ln>
                <a:noFill/>
              </a:ln>
              <a:effectLst/>
            </c:spPr>
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        <c:ext xmlns:c16="http://schemas.microsoft.com/office/drawing/2014/chart" uri="{C3380CC4-5D6E-409C-BE32-E72D297353CC}">
                <c16:uniqueId val="{00000006-846C-48B4-AF45-9A4E74FDDFBE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Barlow Condensed" panose="00000506000000000000" pitchFamily="2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          <c:ext xmlns:c16="http://schemas.microsoft.com/office/drawing/2014/chart" uri="{C3380CC4-5D6E-409C-BE32-E72D297353CC}">
                  <c16:uniqueId val="{0000000A-846C-48B4-AF45-9A4E74FDDFBE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Barlow Condensed" panose="00000506000000000000" pitchFamily="2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          <c:ext xmlns:c16="http://schemas.microsoft.com/office/drawing/2014/chart" uri="{C3380CC4-5D6E-409C-BE32-E72D297353CC}">
                  <c16:uniqueId val="{00000009-846C-48B4-AF45-9A4E74FDDFBE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Barlow Condensed" panose="00000506000000000000" pitchFamily="2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          <c:ext xmlns:c16="http://schemas.microsoft.com/office/drawing/2014/chart" uri="{C3380CC4-5D6E-409C-BE32-E72D297353CC}">
                  <c16:uniqueId val="{00000005-846C-48B4-AF45-9A4E74FDDFBE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Barlow Condensed" panose="00000506000000000000" pitchFamily="2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          <c:ext xmlns:c16="http://schemas.microsoft.com/office/drawing/2014/chart" uri="{C3380CC4-5D6E-409C-BE32-E72D297353CC}">
                  <c16:uniqueId val="{00000008-846C-48B4-AF45-9A4E74FDDFBE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Barlow Condensed" panose="00000506000000000000" pitchFamily="2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          <c:ext xmlns:c16="http://schemas.microsoft.com/office/drawing/2014/chart" uri="{C3380CC4-5D6E-409C-BE32-E72D297353CC}">
                  <c16:uniqueId val="{00000007-846C-48B4-AF45-9A4E74FDDFBE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Barlow Condensed" panose="00000506000000000000" pitchFamily="2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          <c:ext xmlns:c16="http://schemas.microsoft.com/office/drawing/2014/chart" uri="{C3380CC4-5D6E-409C-BE32-E72D297353CC}">
                  <c16:uniqueId val="{00000006-846C-48B4-AF45-9A4E74FDDFBE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Barlow Condensed" panose="00000506000000000000" pitchFamily="2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          <c:ext xmlns:c16="http://schemas.microsoft.com/office/drawing/2014/chart" uri="{C3380CC4-5D6E-409C-BE32-E72D297353CC}">
                  <c16:uniqueId val="{00000004-846C-48B4-AF45-9A4E74FDDF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Feuil1!$A$2:$A$8</c:f>
              <c:strCache>
                <c:ptCount val="7"/>
                <c:pt idx="0">
                  <c:v>Cuneo</c:v>
                </c:pt>
                <c:pt idx="1">
                  <c:v>Alpes-Maritimes</c:v>
                </c:pt>
                <c:pt idx="2">
                  <c:v>Monaco</c:v>
                </c:pt>
                <c:pt idx="3">
                  <c:v>CMTO</c:v>
                </c:pt>
                <c:pt idx="4">
                  <c:v>Hautes-Alpes</c:v>
                </c:pt>
                <c:pt idx="5">
                  <c:v>Alpes de Haute-Provence</c:v>
                </c:pt>
                <c:pt idx="6">
                  <c:v>Imperia</c:v>
                </c:pt>
              </c:strCache>
            </c:strRef>
          </c:cat>
          <c:val>
            <c:numRef>
              <c:f>Feuil1!$B$2:$B$8</c:f>
              <c:numCache>
                <c:formatCode>General</c:formatCode>
                <c:ptCount val="7"/>
                <c:pt idx="0">
                  <c:v>0.72</c:v>
                </c:pt>
                <c:pt idx="1">
                  <c:v>0.68</c:v>
                </c:pt>
                <c:pt idx="2">
                  <c:v>0.66</c:v>
                </c:pt>
                <c:pt idx="3">
                  <c:v>0.65</c:v>
                </c:pt>
                <c:pt idx="4">
                  <c:v>0.62</c:v>
                </c:pt>
                <c:pt idx="5">
                  <c:v>0.61</c:v>
                </c:pt>
                <c:pt idx="6">
                  <c:v>0.52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      <c:ext xmlns:c16="http://schemas.microsoft.com/office/drawing/2014/chart" uri="{C3380CC4-5D6E-409C-BE32-E72D297353CC}">
              <c16:uniqueId val="{00000000-846C-48B4-AF45-9A4E74FDDF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2027095744"/>
        <c:axId val="2027096160"/>
      </c:barChart>
      <c:catAx>
        <c:axId val="20270957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70C0"/>
                </a:solidFill>
                <a:latin typeface="Barlow" panose="00000500000000000000" pitchFamily="2" charset="0"/>
                <a:ea typeface="+mn-ea"/>
                <a:cs typeface="+mn-cs"/>
              </a:defRPr>
            </a:pPr>
            <a:endParaRPr lang="fr-FR"/>
          </a:p>
        </c:txPr>
        <c:crossAx val="2027096160"/>
        <c:crosses val="autoZero"/>
        <c:auto val="1"/>
        <c:lblAlgn val="ctr"/>
        <c:lblOffset val="100"/>
        <c:noMultiLvlLbl val="0"/>
      </c:catAx>
      <c:valAx>
        <c:axId val="20270961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70C0"/>
                </a:solidFill>
                <a:latin typeface="Barlow" panose="00000500000000000000" pitchFamily="2" charset="0"/>
                <a:ea typeface="+mn-ea"/>
                <a:cs typeface="+mn-cs"/>
              </a:defRPr>
            </a:pPr>
            <a:endParaRPr lang="fr-FR"/>
          </a:p>
        </c:txPr>
        <c:crossAx val="2027095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rgbClr val="0070C0"/>
                </a:solidFill>
                <a:latin typeface="Barlow Condensed" panose="00000506000000000000" pitchFamily="2" charset="0"/>
                <a:ea typeface="+mn-ea"/>
                <a:cs typeface="+mn-cs"/>
              </a:defRPr>
            </a:pPr>
            <a:r>
              <a:rPr lang="en-US" sz="1400" b="1" dirty="0">
                <a:solidFill>
                  <a:srgbClr val="0070C0"/>
                </a:solidFill>
                <a:latin typeface="Barlow Condensed" panose="00000506000000000000" pitchFamily="2" charset="0"/>
              </a:rPr>
              <a:t>Dimensione </a:t>
            </a:r>
            <a:r>
              <a:rPr lang="en-US" sz="1400" b="1" baseline="0" dirty="0">
                <a:solidFill>
                  <a:srgbClr val="0070C0"/>
                </a:solidFill>
                <a:latin typeface="Barlow Condensed" panose="00000506000000000000" pitchFamily="2" charset="0"/>
              </a:rPr>
              <a:t>media </a:t>
            </a:r>
            <a:r>
              <a:rPr lang="en-US" sz="1400" b="1" baseline="0" dirty="0" err="1">
                <a:solidFill>
                  <a:srgbClr val="0070C0"/>
                </a:solidFill>
                <a:latin typeface="Barlow Condensed" panose="00000506000000000000" pitchFamily="2" charset="0"/>
              </a:rPr>
              <a:t>delle</a:t>
            </a:r>
            <a:r>
              <a:rPr lang="en-US" sz="1400" b="1" baseline="0" dirty="0">
                <a:solidFill>
                  <a:srgbClr val="0070C0"/>
                </a:solidFill>
                <a:latin typeface="Barlow Condensed" panose="00000506000000000000" pitchFamily="2" charset="0"/>
              </a:rPr>
              <a:t> </a:t>
            </a:r>
            <a:r>
              <a:rPr lang="en-US" sz="1400" b="1" baseline="0" dirty="0" err="1">
                <a:solidFill>
                  <a:srgbClr val="0070C0"/>
                </a:solidFill>
                <a:latin typeface="Barlow Condensed" panose="00000506000000000000" pitchFamily="2" charset="0"/>
              </a:rPr>
              <a:t>famiglie</a:t>
            </a:r>
            <a:endParaRPr lang="en-US" sz="1400" b="1" dirty="0">
              <a:solidFill>
                <a:srgbClr val="0070C0"/>
              </a:solidFill>
              <a:latin typeface="Barlow Condensed" panose="00000506000000000000" pitchFamily="2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rgbClr val="0070C0"/>
              </a:solidFill>
              <a:latin typeface="Barlow Condensed" panose="00000506000000000000" pitchFamily="2" charset="0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Taille moyenne des ménages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1965A4"/>
              </a:solidFill>
              <a:ln>
                <a:noFill/>
              </a:ln>
              <a:effectLst/>
            </c:spPr>
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        <c:ext xmlns:c16="http://schemas.microsoft.com/office/drawing/2014/chart" uri="{C3380CC4-5D6E-409C-BE32-E72D297353CC}">
                <c16:uniqueId val="{00000000-BFF2-46AE-8F2C-991C27B19FB0}"/>
              </c:ext>
            </c:extLst>
          </c:dPt>
          <c:dPt>
            <c:idx val="1"/>
            <c:invertIfNegative val="0"/>
            <c:bubble3D val="0"/>
            <c:spPr>
              <a:solidFill>
                <a:srgbClr val="1965A4"/>
              </a:solidFill>
              <a:ln>
                <a:noFill/>
              </a:ln>
              <a:effectLst/>
            </c:spPr>
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        <c:ext xmlns:c16="http://schemas.microsoft.com/office/drawing/2014/chart" uri="{C3380CC4-5D6E-409C-BE32-E72D297353CC}">
                <c16:uniqueId val="{00000001-BFF2-46AE-8F2C-991C27B19FB0}"/>
              </c:ext>
            </c:extLst>
          </c:dPt>
          <c:dPt>
            <c:idx val="5"/>
            <c:invertIfNegative val="0"/>
            <c:bubble3D val="0"/>
            <c:spPr>
              <a:solidFill>
                <a:srgbClr val="1965A4"/>
              </a:solidFill>
              <a:ln>
                <a:noFill/>
              </a:ln>
              <a:effectLst/>
            </c:spPr>
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        <c:ext xmlns:c16="http://schemas.microsoft.com/office/drawing/2014/chart" uri="{C3380CC4-5D6E-409C-BE32-E72D297353CC}">
                <c16:uniqueId val="{00000005-BFF2-46AE-8F2C-991C27B19FB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Barlow Condensed" panose="00000506000000000000" pitchFamily="2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          <c:ext xmlns:c16="http://schemas.microsoft.com/office/drawing/2014/chart" uri="{C3380CC4-5D6E-409C-BE32-E72D297353CC}">
                  <c16:uniqueId val="{00000000-BFF2-46AE-8F2C-991C27B19FB0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Barlow Condensed" panose="00000506000000000000" pitchFamily="2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          <c:ext xmlns:c16="http://schemas.microsoft.com/office/drawing/2014/chart" uri="{C3380CC4-5D6E-409C-BE32-E72D297353CC}">
                  <c16:uniqueId val="{00000001-BFF2-46AE-8F2C-991C27B19FB0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Barlow Condensed" panose="00000506000000000000" pitchFamily="2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          <c:ext xmlns:c16="http://schemas.microsoft.com/office/drawing/2014/chart" uri="{C3380CC4-5D6E-409C-BE32-E72D297353CC}">
                  <c16:uniqueId val="{00000002-BFF2-46AE-8F2C-991C27B19FB0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Barlow Condensed" panose="00000506000000000000" pitchFamily="2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          <c:ext xmlns:c16="http://schemas.microsoft.com/office/drawing/2014/chart" uri="{C3380CC4-5D6E-409C-BE32-E72D297353CC}">
                  <c16:uniqueId val="{00000003-BFF2-46AE-8F2C-991C27B19FB0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Barlow Condensed" panose="00000506000000000000" pitchFamily="2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          <c:ext xmlns:c16="http://schemas.microsoft.com/office/drawing/2014/chart" uri="{C3380CC4-5D6E-409C-BE32-E72D297353CC}">
                  <c16:uniqueId val="{00000004-BFF2-46AE-8F2C-991C27B19FB0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Barlow Condensed" panose="00000506000000000000" pitchFamily="2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          <c:ext xmlns:c16="http://schemas.microsoft.com/office/drawing/2014/chart" uri="{C3380CC4-5D6E-409C-BE32-E72D297353CC}">
                  <c16:uniqueId val="{00000005-BFF2-46AE-8F2C-991C27B19FB0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Barlow Condensed" panose="00000506000000000000" pitchFamily="2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          <c:ext xmlns:c16="http://schemas.microsoft.com/office/drawing/2014/chart" uri="{C3380CC4-5D6E-409C-BE32-E72D297353CC}">
                  <c16:uniqueId val="{00000006-BFF2-46AE-8F2C-991C27B19F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Feuil1!$A$2:$A$7</c:f>
              <c:strCache>
                <c:ptCount val="6"/>
                <c:pt idx="0">
                  <c:v>Cuneo</c:v>
                </c:pt>
                <c:pt idx="1">
                  <c:v>CMTO</c:v>
                </c:pt>
                <c:pt idx="2">
                  <c:v>Alpes-Maritimes</c:v>
                </c:pt>
                <c:pt idx="3">
                  <c:v>Alpes de Haute-Provence</c:v>
                </c:pt>
                <c:pt idx="4">
                  <c:v>Hautes-Alpes</c:v>
                </c:pt>
                <c:pt idx="5">
                  <c:v>Imperia</c:v>
                </c:pt>
              </c:strCache>
            </c:strRef>
          </c:cat>
          <c:val>
            <c:numRef>
              <c:f>Feuil1!$B$2:$B$7</c:f>
              <c:numCache>
                <c:formatCode>General</c:formatCode>
                <c:ptCount val="6"/>
                <c:pt idx="0">
                  <c:v>2.2000000000000002</c:v>
                </c:pt>
                <c:pt idx="1">
                  <c:v>2.08</c:v>
                </c:pt>
                <c:pt idx="2">
                  <c:v>2.0499999999999998</c:v>
                </c:pt>
                <c:pt idx="3">
                  <c:v>2.02</c:v>
                </c:pt>
                <c:pt idx="4">
                  <c:v>1.99</c:v>
                </c:pt>
                <c:pt idx="5">
                  <c:v>1.99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      <c:ext xmlns:c16="http://schemas.microsoft.com/office/drawing/2014/chart" uri="{C3380CC4-5D6E-409C-BE32-E72D297353CC}">
              <c16:uniqueId val="{00000007-BFF2-46AE-8F2C-991C27B19F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2027095744"/>
        <c:axId val="2027096160"/>
      </c:barChart>
      <c:catAx>
        <c:axId val="20270957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70C0"/>
                </a:solidFill>
                <a:latin typeface="Barlow" panose="00000500000000000000" pitchFamily="2" charset="0"/>
                <a:ea typeface="+mn-ea"/>
                <a:cs typeface="+mn-cs"/>
              </a:defRPr>
            </a:pPr>
            <a:endParaRPr lang="fr-FR"/>
          </a:p>
        </c:txPr>
        <c:crossAx val="2027096160"/>
        <c:crosses val="autoZero"/>
        <c:auto val="1"/>
        <c:lblAlgn val="ctr"/>
        <c:lblOffset val="100"/>
        <c:noMultiLvlLbl val="0"/>
      </c:catAx>
      <c:valAx>
        <c:axId val="20270961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accent6">
                  <a:lumMod val="40000"/>
                  <a:lumOff val="6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70C0"/>
                </a:solidFill>
                <a:latin typeface="Barlow" panose="00000500000000000000" pitchFamily="2" charset="0"/>
                <a:ea typeface="+mn-ea"/>
                <a:cs typeface="+mn-cs"/>
              </a:defRPr>
            </a:pPr>
            <a:endParaRPr lang="fr-FR"/>
          </a:p>
        </c:txPr>
        <c:crossAx val="2027095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mc="http://schemas.openxmlformats.org/markup-compatibility/2006" xmlns:c14="http://schemas.microsoft.com/office/drawing/2007/8/2/chart" xmlns:c16="http://schemas.microsoft.com/office/drawing/2014/chart" xmlns:c15="http://schemas.microsoft.com/office/drawing/2012/chart" xmlns:c16r3="http://schemas.microsoft.com/office/drawing/2017/03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rgbClr val="0070C0"/>
                </a:solidFill>
                <a:latin typeface="Barlow Condensed" panose="00000506000000000000" pitchFamily="2" charset="0"/>
                <a:ea typeface="+mn-ea"/>
                <a:cs typeface="+mn-cs"/>
              </a:defRPr>
            </a:pPr>
            <a:r>
              <a:rPr lang="fr-FR" sz="1600" b="1" dirty="0">
                <a:solidFill>
                  <a:srgbClr val="0070C0"/>
                </a:solidFill>
                <a:latin typeface="Barlow Condensed" panose="00000506000000000000" pitchFamily="2" charset="0"/>
              </a:rPr>
              <a:t>Uso principale del suolo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rgbClr val="0070C0"/>
              </a:solidFill>
              <a:latin typeface="Barlow Condensed" panose="00000506000000000000" pitchFamily="2" charset="0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Aree ad uso agricolo</c:v>
                </c:pt>
              </c:strCache>
            </c:strRef>
          </c:tx>
          <c:spPr>
            <a:solidFill>
              <a:srgbClr val="E7FDC6"/>
            </a:solidFill>
            <a:ln>
              <a:noFill/>
            </a:ln>
            <a:effectLst/>
          </c:spPr>
          <c:invertIfNegative val="0"/>
          <c:cat>
            <c:strRef>
              <c:f>Feuil1!$A$2:$A$9</c:f>
              <c:strCache>
                <c:ptCount val="7"/>
                <c:pt idx="0">
                  <c:v>Monaco</c:v>
                </c:pt>
                <c:pt idx="1">
                  <c:v>Imperia</c:v>
                </c:pt>
                <c:pt idx="2">
                  <c:v>Cuneo</c:v>
                </c:pt>
                <c:pt idx="3">
                  <c:v>CMTO</c:v>
                </c:pt>
                <c:pt idx="4">
                  <c:v>Hautes-Alpes</c:v>
                </c:pt>
                <c:pt idx="5">
                  <c:v>Alpes-de-Haute-Provence</c:v>
                </c:pt>
                <c:pt idx="6">
                  <c:v>Alpes-Maritimes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26358.106800000001</c:v>
                </c:pt>
                <c:pt idx="2">
                  <c:v>284642.45500000002</c:v>
                </c:pt>
                <c:pt idx="3">
                  <c:v>234576.946</c:v>
                </c:pt>
                <c:pt idx="4">
                  <c:v>85789.174799999993</c:v>
                </c:pt>
                <c:pt idx="5">
                  <c:v>132215.55100000001</c:v>
                </c:pt>
                <c:pt idx="6">
                  <c:v>16583.801200000002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6r3="http://schemas.microsoft.com/office/drawing/2017/03/chart">
            <c:ext xmlns:c16="http://schemas.microsoft.com/office/drawing/2014/chart" uri="{C3380CC4-5D6E-409C-BE32-E72D297353CC}">
              <c16:uniqueId val="{00000000-CEC5-4AAD-8567-B8ECB0B45BE1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Aree urbanizzate</c:v>
                </c:pt>
              </c:strCache>
            </c:strRef>
          </c:tx>
          <c:spPr>
            <a:solidFill>
              <a:srgbClr val="C3C3C3"/>
            </a:solidFill>
            <a:ln>
              <a:noFill/>
            </a:ln>
            <a:effectLst/>
          </c:spPr>
          <c:invertIfNegative val="0"/>
          <c:cat>
            <c:strRef>
              <c:f>Feuil1!$A$2:$A$9</c:f>
              <c:strCache>
                <c:ptCount val="7"/>
                <c:pt idx="0">
                  <c:v>Monaco</c:v>
                </c:pt>
                <c:pt idx="1">
                  <c:v>Imperia</c:v>
                </c:pt>
                <c:pt idx="2">
                  <c:v>Cuneo</c:v>
                </c:pt>
                <c:pt idx="3">
                  <c:v>CMTO</c:v>
                </c:pt>
                <c:pt idx="4">
                  <c:v>Hautes-Alpes</c:v>
                </c:pt>
                <c:pt idx="5">
                  <c:v>Alpes-de-Haute-Provence</c:v>
                </c:pt>
                <c:pt idx="6">
                  <c:v>Alpes-Maritimes</c:v>
                </c:pt>
              </c:strCache>
            </c:strRef>
          </c:cat>
          <c:val>
            <c:numRef>
              <c:f>Feuil1!$C$2:$C$9</c:f>
              <c:numCache>
                <c:formatCode>General</c:formatCode>
                <c:ptCount val="8"/>
                <c:pt idx="0">
                  <c:v>2.0790000000000002</c:v>
                </c:pt>
                <c:pt idx="1">
                  <c:v>3130.3136599999998</c:v>
                </c:pt>
                <c:pt idx="2">
                  <c:v>20287.081600000001</c:v>
                </c:pt>
                <c:pt idx="3">
                  <c:v>53171.767500000002</c:v>
                </c:pt>
                <c:pt idx="4">
                  <c:v>8206.2770199999995</c:v>
                </c:pt>
                <c:pt idx="5">
                  <c:v>10031.8709</c:v>
                </c:pt>
                <c:pt idx="6">
                  <c:v>41195.810700000002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6r3="http://schemas.microsoft.com/office/drawing/2017/03/chart">
            <c:ext xmlns:c16="http://schemas.microsoft.com/office/drawing/2014/chart" uri="{C3380CC4-5D6E-409C-BE32-E72D297353CC}">
              <c16:uniqueId val="{00000001-CEC5-4AAD-8567-B8ECB0B45BE1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Fôrets et zones semi-naturelles</c:v>
                </c:pt>
              </c:strCache>
            </c:strRef>
          </c:tx>
          <c:spPr>
            <a:solidFill>
              <a:srgbClr val="94C275"/>
            </a:solidFill>
            <a:ln>
              <a:noFill/>
            </a:ln>
            <a:effectLst/>
          </c:spPr>
          <c:invertIfNegative val="0"/>
          <c:cat>
            <c:strRef>
              <c:f>Feuil1!$A$2:$A$9</c:f>
              <c:strCache>
                <c:ptCount val="7"/>
                <c:pt idx="0">
                  <c:v>Monaco</c:v>
                </c:pt>
                <c:pt idx="1">
                  <c:v>Imperia</c:v>
                </c:pt>
                <c:pt idx="2">
                  <c:v>Cuneo</c:v>
                </c:pt>
                <c:pt idx="3">
                  <c:v>CMTO</c:v>
                </c:pt>
                <c:pt idx="4">
                  <c:v>Hautes-Alpes</c:v>
                </c:pt>
                <c:pt idx="5">
                  <c:v>Alpes-de-Haute-Provence</c:v>
                </c:pt>
                <c:pt idx="6">
                  <c:v>Alpes-Maritimes</c:v>
                </c:pt>
              </c:strCache>
            </c:strRef>
          </c:cat>
          <c:val>
            <c:numRef>
              <c:f>Feuil1!$D$2:$D$9</c:f>
              <c:numCache>
                <c:formatCode>General</c:formatCode>
                <c:ptCount val="8"/>
                <c:pt idx="0">
                  <c:v>0</c:v>
                </c:pt>
                <c:pt idx="1">
                  <c:v>85970.373600000006</c:v>
                </c:pt>
                <c:pt idx="2">
                  <c:v>383679.43400000001</c:v>
                </c:pt>
                <c:pt idx="3">
                  <c:v>391899.15600000002</c:v>
                </c:pt>
                <c:pt idx="4">
                  <c:v>473372.27100000001</c:v>
                </c:pt>
                <c:pt idx="5">
                  <c:v>554252.46200000006</c:v>
                </c:pt>
                <c:pt idx="6">
                  <c:v>371124.23300000001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6r3="http://schemas.microsoft.com/office/drawing/2017/03/chart">
            <c:ext xmlns:c16="http://schemas.microsoft.com/office/drawing/2014/chart" uri="{C3380CC4-5D6E-409C-BE32-E72D297353CC}">
              <c16:uniqueId val="{00000002-CEC5-4AAD-8567-B8ECB0B45B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75389600"/>
        <c:axId val="2075387520"/>
      </c:barChart>
      <c:catAx>
        <c:axId val="20753896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70C0"/>
                </a:solidFill>
                <a:latin typeface="Barlow" panose="00000500000000000000" pitchFamily="2" charset="0"/>
                <a:ea typeface="+mn-ea"/>
                <a:cs typeface="+mn-cs"/>
              </a:defRPr>
            </a:pPr>
            <a:endParaRPr lang="fr-FR"/>
          </a:p>
        </c:txPr>
        <c:crossAx val="2075387520"/>
        <c:crosses val="autoZero"/>
        <c:auto val="1"/>
        <c:lblAlgn val="ctr"/>
        <c:lblOffset val="100"/>
        <c:noMultiLvlLbl val="0"/>
      </c:catAx>
      <c:valAx>
        <c:axId val="20753875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70C0"/>
                </a:solidFill>
                <a:latin typeface="Barlow" panose="00000500000000000000" pitchFamily="2" charset="0"/>
                <a:ea typeface="+mn-ea"/>
                <a:cs typeface="+mn-cs"/>
              </a:defRPr>
            </a:pPr>
            <a:endParaRPr lang="fr-FR"/>
          </a:p>
        </c:txPr>
        <c:crossAx val="2075389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70C0"/>
              </a:solidFill>
              <a:latin typeface="Barlow" panose="00000500000000000000" pitchFamily="2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 xmlns:mc="http://schemas.openxmlformats.org/markup-compatibility/2006" xmlns:c14="http://schemas.microsoft.com/office/drawing/2007/8/2/chart" xmlns:c16="http://schemas.microsoft.com/office/drawing/2014/chart" xmlns:c16r3="http://schemas.microsoft.com/office/drawing/2017/03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Feuil1!$A$2:$B$8</cx:f>
        <cx:lvl ptCount="7">
          <cx:pt idx="0">Imperia</cx:pt>
          <cx:pt idx="1">Cuneo</cx:pt>
          <cx:pt idx="2">CMTO</cx:pt>
          <cx:pt idx="4">Alpes-de-Haute-Provence</cx:pt>
          <cx:pt idx="5">Alpes-Maritimes</cx:pt>
          <cx:pt idx="6">Hautes-Alpes</cx:pt>
        </cx:lvl>
        <cx:lvl ptCount="7">
          <cx:pt idx="0">ITALIA</cx:pt>
          <cx:pt idx="1">ITALIA</cx:pt>
          <cx:pt idx="2">ITALIA</cx:pt>
          <cx:pt idx="3">MONACO</cx:pt>
          <cx:pt idx="4">FRANCIA</cx:pt>
          <cx:pt idx="5">FRANCIA</cx:pt>
          <cx:pt idx="6">FRANCIA</cx:pt>
        </cx:lvl>
        <cx:lvl ptCount="0"/>
      </cx:strDim>
      <cx:numDim type="size">
        <cx:f>Feuil1!$C$2:$C$8</cx:f>
        <cx:lvl ptCount="7" formatCode="Standard">
          <cx:pt idx="0">1156.8140000000001</cx:pt>
          <cx:pt idx="1">6897.7179999999998</cx:pt>
          <cx:pt idx="2">6829.8209999999999</cx:pt>
          <cx:pt idx="3">2</cx:pt>
          <cx:pt idx="4">6993.3980000000001</cx:pt>
          <cx:pt idx="5">4294.8959999999997</cx:pt>
          <cx:pt idx="6">5698.0150000000003</cx:pt>
        </cx:lvl>
      </cx:numDim>
    </cx:data>
  </cx:chartData>
  <cx:chart>
    <cx:plotArea>
      <cx:plotAreaRegion>
        <cx:series layoutId="sunburst" uniqueId="{DB145A16-6289-4482-8427-3E1CDFBA04FC}">
          <cx:tx>
            <cx:txData>
              <cx:f>Feuil1!$C$1</cx:f>
              <cx:v>Série 1</cx:v>
            </cx:txData>
          </cx:tx>
          <cx:dataLabels pos="ctr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>
                    <a:latin typeface="Barlow" panose="00000500000000000000" pitchFamily="2" charset="0"/>
                    <a:ea typeface="Barlow" panose="00000500000000000000" pitchFamily="2" charset="0"/>
                    <a:cs typeface="Barlow" panose="00000500000000000000" pitchFamily="2" charset="0"/>
                  </a:defRPr>
                </a:pPr>
                <a:endParaRPr lang="fr-FR" sz="1197" b="0" i="0" u="none" strike="noStrike" baseline="0">
                  <a:solidFill>
                    <a:srgbClr val="FFFFFF"/>
                  </a:solidFill>
                  <a:latin typeface="Barlow" panose="00000500000000000000" pitchFamily="2" charset="0"/>
                </a:endParaRPr>
              </a:p>
            </cx:txPr>
            <cx:visibility seriesName="0" categoryName="1" value="0"/>
          </cx:dataLabels>
          <cx:dataId val="0"/>
        </cx:series>
      </cx:plotAreaRegion>
    </cx:plotArea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>
    <cx:plotArea>
      <cx:plotAreaRegion/>
    </cx:plotArea>
  </cx:chart>
</cx:chartSpace>
</file>

<file path=ppt/charts/chartEx3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Feuil1!$A$2:$B$8</cx:f>
        <cx:lvl ptCount="7">
          <cx:pt idx="0">Imperia</cx:pt>
          <cx:pt idx="1">Cuneo</cx:pt>
          <cx:pt idx="2">CMTO</cx:pt>
          <cx:pt idx="3">Monaco</cx:pt>
          <cx:pt idx="4">Alpes-de-Haute-Provence</cx:pt>
          <cx:pt idx="5">Alpes-Maritimes</cx:pt>
          <cx:pt idx="6">Hautes-Alpes</cx:pt>
        </cx:lvl>
        <cx:lvl ptCount="7">
          <cx:pt idx="0">ITALIA</cx:pt>
          <cx:pt idx="1">ITALIA</cx:pt>
          <cx:pt idx="2">ITALIA</cx:pt>
          <cx:pt idx="3">MONACO</cx:pt>
          <cx:pt idx="4">FRANCIA</cx:pt>
          <cx:pt idx="5">FRANCIA</cx:pt>
          <cx:pt idx="6">FRANCIA</cx:pt>
        </cx:lvl>
        <cx:lvl ptCount="0"/>
      </cx:strDim>
      <cx:numDim type="size">
        <cx:f>Feuil1!$C$2:$C$8</cx:f>
        <cx:lvl ptCount="7" formatCode="Standard">
          <cx:pt idx="0">208670</cx:pt>
          <cx:pt idx="1">581798</cx:pt>
          <cx:pt idx="2">2219206</cx:pt>
          <cx:pt idx="3">38367</cx:pt>
          <cx:pt idx="4">166077</cx:pt>
          <cx:pt idx="5">1103941</cx:pt>
          <cx:pt idx="6">140976</cx:pt>
        </cx:lvl>
      </cx:numDim>
    </cx:data>
  </cx:chartData>
  <cx:chart>
    <cx:plotArea>
      <cx:plotAreaRegion>
        <cx:series layoutId="sunburst" uniqueId="{DB145A16-6289-4482-8427-3E1CDFBA04FC}">
          <cx:tx>
            <cx:txData>
              <cx:f>Feuil1!$C$1</cx:f>
              <cx:v>Série 1</cx:v>
            </cx:txData>
          </cx:tx>
          <cx:dataLabels pos="ctr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>
                    <a:latin typeface="Barlow" panose="00000500000000000000" pitchFamily="2" charset="0"/>
                    <a:ea typeface="Barlow" panose="00000500000000000000" pitchFamily="2" charset="0"/>
                    <a:cs typeface="Barlow" panose="00000500000000000000" pitchFamily="2" charset="0"/>
                  </a:defRPr>
                </a:pPr>
                <a:endParaRPr lang="fr-FR" sz="1197" b="0" i="0" u="none" strike="noStrike" baseline="0">
                  <a:solidFill>
                    <a:srgbClr val="FFFFFF"/>
                  </a:solidFill>
                  <a:latin typeface="Barlow" panose="00000500000000000000" pitchFamily="2" charset="0"/>
                </a:endParaRPr>
              </a:p>
            </cx:txPr>
            <cx:visibility seriesName="0" categoryName="1" value="0"/>
            <cx:dataLabel idx="7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800"/>
                  </a:pPr>
                  <a:r>
                    <a:rPr lang="fr-FR" sz="800" b="0" i="0" u="none" strike="noStrike" baseline="0">
                      <a:solidFill>
                        <a:srgbClr val="FFFFFF"/>
                      </a:solidFill>
                      <a:latin typeface="Barlow" panose="00000500000000000000" pitchFamily="2" charset="0"/>
                    </a:rPr>
                    <a:t>Alpes-de-Haute-Provence</a:t>
                  </a:r>
                </a:p>
              </cx:txPr>
            </cx:dataLabel>
            <cx:dataLabel idx="9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800"/>
                  </a:pPr>
                  <a:r>
                    <a:rPr lang="fr-FR" sz="800" b="0" i="0" u="none" strike="noStrike" baseline="0">
                      <a:solidFill>
                        <a:srgbClr val="FFFFFF"/>
                      </a:solidFill>
                      <a:latin typeface="Barlow" panose="00000500000000000000" pitchFamily="2" charset="0"/>
                    </a:rPr>
                    <a:t>Hautes-Alpes</a:t>
                  </a:r>
                </a:p>
              </cx:txPr>
            </cx:dataLabel>
          </cx:dataLabels>
          <cx:dataId val="0"/>
        </cx:series>
      </cx:plotAreaRegion>
    </cx:plotArea>
  </cx:chart>
</cx:chartSpace>
</file>

<file path=ppt/charts/chartEx4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>
    <cx:plotArea>
      <cx:plotAreaRegion/>
    </cx:plotArea>
  </cx:chart>
</cx:chartSpace>
</file>

<file path=ppt/charts/chartEx5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Feuil1!$A$2:$B$8</cx:f>
        <cx:lvl ptCount="7">
          <cx:pt idx="0">Imperia</cx:pt>
          <cx:pt idx="1">Cuneo</cx:pt>
          <cx:pt idx="2">CMTO</cx:pt>
          <cx:pt idx="3">Monaco</cx:pt>
          <cx:pt idx="4">Alpes-de-Haute-Provence</cx:pt>
          <cx:pt idx="5">Alpes-Maritimes</cx:pt>
          <cx:pt idx="6">Hautes-Alpes</cx:pt>
        </cx:lvl>
        <cx:lvl ptCount="7">
          <cx:pt idx="0">ITALIA</cx:pt>
          <cx:pt idx="1">ITALIA</cx:pt>
          <cx:pt idx="2">ITALIA</cx:pt>
          <cx:pt idx="3">MONACO</cx:pt>
          <cx:pt idx="4">FRANCIA</cx:pt>
          <cx:pt idx="5">FRANCIA</cx:pt>
          <cx:pt idx="6">FRANCIA</cx:pt>
        </cx:lvl>
        <cx:lvl ptCount="0"/>
      </cx:strDim>
      <cx:numDim type="size">
        <cx:f>Feuil1!$C$2:$C$8</cx:f>
        <cx:lvl ptCount="7" formatCode="Standard">
          <cx:pt idx="0">66</cx:pt>
          <cx:pt idx="1">247</cx:pt>
          <cx:pt idx="2">312</cx:pt>
          <cx:pt idx="3">1</cx:pt>
          <cx:pt idx="4">198</cx:pt>
          <cx:pt idx="5">163</cx:pt>
          <cx:pt idx="6">162</cx:pt>
        </cx:lvl>
      </cx:numDim>
    </cx:data>
  </cx:chartData>
  <cx:chart>
    <cx:plotArea>
      <cx:plotAreaRegion>
        <cx:series layoutId="sunburst" uniqueId="{DB145A16-6289-4482-8427-3E1CDFBA04FC}">
          <cx:tx>
            <cx:txData>
              <cx:f>Feuil1!$C$1</cx:f>
              <cx:v>Série 1</cx:v>
            </cx:txData>
          </cx:tx>
          <cx:dataLabels pos="ctr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200">
                    <a:latin typeface="Barlow" panose="00000500000000000000" pitchFamily="2" charset="0"/>
                    <a:ea typeface="Barlow" panose="00000500000000000000" pitchFamily="2" charset="0"/>
                    <a:cs typeface="Barlow" panose="00000500000000000000" pitchFamily="2" charset="0"/>
                  </a:defRPr>
                </a:pPr>
                <a:endParaRPr lang="fr-FR" sz="1200" b="0" i="0" u="none" strike="noStrike" baseline="0">
                  <a:solidFill>
                    <a:srgbClr val="FFFFFF"/>
                  </a:solidFill>
                  <a:latin typeface="Barlow" panose="00000500000000000000" pitchFamily="2" charset="0"/>
                </a:endParaRPr>
              </a:p>
            </cx:txPr>
            <cx:visibility seriesName="0" categoryName="1" value="0"/>
            <cx:dataLabel idx="7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200"/>
                  </a:pPr>
                  <a:r>
                    <a:rPr lang="fr-FR" sz="1200" b="0" i="0" u="none" strike="noStrike" baseline="0">
                      <a:solidFill>
                        <a:srgbClr val="FFFFFF"/>
                      </a:solidFill>
                      <a:latin typeface="Barlow" panose="00000500000000000000" pitchFamily="2" charset="0"/>
                    </a:rPr>
                    <a:t>Alpes-de-Haute-Provence</a:t>
                  </a:r>
                </a:p>
              </cx:txPr>
              <cx:visibility seriesName="0" categoryName="1" value="0"/>
            </cx:dataLabel>
            <cx:dataLabel idx="9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200"/>
                  </a:pPr>
                  <a:r>
                    <a:rPr lang="fr-FR" sz="1200" b="0" i="0" u="none" strike="noStrike" baseline="0">
                      <a:solidFill>
                        <a:srgbClr val="FFFFFF"/>
                      </a:solidFill>
                      <a:latin typeface="Barlow" panose="00000500000000000000" pitchFamily="2" charset="0"/>
                    </a:rPr>
                    <a:t>Hautes-Alpes</a:t>
                  </a:r>
                </a:p>
              </cx:txPr>
              <cx:visibility seriesName="0" categoryName="1" value="0"/>
            </cx:dataLabel>
          </cx:dataLabels>
          <cx:dataId val="0"/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8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lt1"/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8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8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lt1"/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8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lt1"/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8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8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lt1"/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70BE32-4A78-4FBD-A731-13EC9DE5FAA2}" type="doc">
      <dgm:prSet loTypeId="urn:microsoft.com/office/officeart/2005/8/layout/pyramid2" loCatId="pyramid" qsTypeId="urn:microsoft.com/office/officeart/2005/8/quickstyle/simple1" qsCatId="simple" csTypeId="urn:microsoft.com/office/officeart/2005/8/colors/accent1_3" csCatId="accent1" phldr="1"/>
      <dgm:spPr/>
    </dgm:pt>
    <dgm:pt modelId="{A7997817-CDB9-4E15-ABB6-CB92C407F243}">
      <dgm:prSet phldrT="[Texte]"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fr-FR" sz="1400" dirty="0">
              <a:latin typeface="Barlow" panose="00000500000000000000" pitchFamily="2" charset="0"/>
            </a:rPr>
            <a:t>IMSEE</a:t>
          </a:r>
        </a:p>
        <a:p>
          <a:r>
            <a:rPr lang="fr-FR" sz="1400" dirty="0">
              <a:latin typeface="Barlow" panose="00000500000000000000" pitchFamily="2" charset="0"/>
            </a:rPr>
            <a:t>Service SIG</a:t>
          </a:r>
        </a:p>
      </dgm:t>
    </dgm:pt>
    <dgm:pt modelId="{68AFA63F-5EA6-4403-AC2E-60ABC6099188}" type="parTrans" cxnId="{2214ABE0-4AC8-4915-A341-1CD814869276}">
      <dgm:prSet/>
      <dgm:spPr/>
      <dgm:t>
        <a:bodyPr/>
        <a:lstStyle/>
        <a:p>
          <a:endParaRPr lang="fr-FR"/>
        </a:p>
      </dgm:t>
    </dgm:pt>
    <dgm:pt modelId="{334438BA-8B9A-425B-A723-BAC58871F03D}" type="sibTrans" cxnId="{2214ABE0-4AC8-4915-A341-1CD814869276}">
      <dgm:prSet/>
      <dgm:spPr/>
      <dgm:t>
        <a:bodyPr/>
        <a:lstStyle/>
        <a:p>
          <a:endParaRPr lang="fr-FR"/>
        </a:p>
      </dgm:t>
    </dgm:pt>
    <dgm:pt modelId="{62A86B97-E3A4-46AA-BA36-BF035F8955B3}">
      <dgm:prSet phldrT="[Texte]" custT="1"/>
      <dgm:spPr>
        <a:ln>
          <a:solidFill>
            <a:schemeClr val="accent3"/>
          </a:solidFill>
        </a:ln>
      </dgm:spPr>
      <dgm:t>
        <a:bodyPr/>
        <a:lstStyle/>
        <a:p>
          <a:r>
            <a:rPr lang="fr-FR" sz="1400" dirty="0">
              <a:latin typeface="Barlow" panose="00000500000000000000" pitchFamily="2" charset="0"/>
            </a:rPr>
            <a:t>INSEE: Censimento</a:t>
          </a:r>
        </a:p>
        <a:p>
          <a:r>
            <a:rPr lang="fr-FR" sz="1400" dirty="0">
              <a:latin typeface="Barlow" panose="00000500000000000000" pitchFamily="2" charset="0"/>
            </a:rPr>
            <a:t>IGN : BD TOPO</a:t>
          </a:r>
        </a:p>
        <a:p>
          <a:r>
            <a:rPr lang="fr-FR" sz="1400" dirty="0" err="1">
              <a:latin typeface="Barlow" panose="00000500000000000000" pitchFamily="2" charset="0"/>
            </a:rPr>
            <a:t>Dati.gouv</a:t>
          </a:r>
          <a:endParaRPr lang="fr-FR" sz="1400" dirty="0">
            <a:latin typeface="Barlow" panose="00000500000000000000" pitchFamily="2" charset="0"/>
          </a:endParaRPr>
        </a:p>
      </dgm:t>
    </dgm:pt>
    <dgm:pt modelId="{C2C19E30-540D-4B5E-9692-1C72A0ACAB5A}" type="parTrans" cxnId="{9B8C0602-14A1-4384-82A6-788A4C24182E}">
      <dgm:prSet/>
      <dgm:spPr/>
      <dgm:t>
        <a:bodyPr/>
        <a:lstStyle/>
        <a:p>
          <a:endParaRPr lang="fr-FR"/>
        </a:p>
      </dgm:t>
    </dgm:pt>
    <dgm:pt modelId="{937CC7F8-F6DB-4D99-9C69-CD59704CB911}" type="sibTrans" cxnId="{9B8C0602-14A1-4384-82A6-788A4C24182E}">
      <dgm:prSet/>
      <dgm:spPr/>
      <dgm:t>
        <a:bodyPr/>
        <a:lstStyle/>
        <a:p>
          <a:endParaRPr lang="fr-FR"/>
        </a:p>
      </dgm:t>
    </dgm:pt>
    <dgm:pt modelId="{54A389F0-81BC-4945-A8E3-FA82E9CADD94}">
      <dgm:prSet phldrT="[Texte]"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fr-FR" sz="1400" dirty="0">
              <a:latin typeface="Barlow" panose="00000500000000000000" pitchFamily="2" charset="0"/>
            </a:rPr>
            <a:t>ISTAT</a:t>
          </a:r>
        </a:p>
        <a:p>
          <a:r>
            <a:rPr lang="fr-FR" sz="1400" dirty="0" err="1">
              <a:latin typeface="Barlow" panose="00000500000000000000" pitchFamily="2" charset="0"/>
            </a:rPr>
            <a:t>Geoportale Liguria</a:t>
          </a:r>
          <a:endParaRPr lang="fr-FR" sz="1400" dirty="0">
            <a:latin typeface="Barlow" panose="00000500000000000000" pitchFamily="2" charset="0"/>
          </a:endParaRPr>
        </a:p>
        <a:p>
          <a:r>
            <a:rPr lang="fr-FR" sz="1400" dirty="0" err="1">
              <a:latin typeface="Barlow" panose="00000500000000000000" pitchFamily="2" charset="0"/>
            </a:rPr>
            <a:t>Geoportale Piemonte</a:t>
          </a:r>
          <a:endParaRPr lang="fr-FR" sz="1400" dirty="0">
            <a:latin typeface="Barlow" panose="00000500000000000000" pitchFamily="2" charset="0"/>
          </a:endParaRPr>
        </a:p>
      </dgm:t>
    </dgm:pt>
    <dgm:pt modelId="{DE7B2D95-F127-458B-AB0B-50099CBA8300}" type="parTrans" cxnId="{179992F9-A29F-491E-A9C7-C3875EBA9F84}">
      <dgm:prSet/>
      <dgm:spPr/>
      <dgm:t>
        <a:bodyPr/>
        <a:lstStyle/>
        <a:p>
          <a:endParaRPr lang="fr-FR"/>
        </a:p>
      </dgm:t>
    </dgm:pt>
    <dgm:pt modelId="{AACC4E29-805A-4785-99F1-62375592E4A7}" type="sibTrans" cxnId="{179992F9-A29F-491E-A9C7-C3875EBA9F84}">
      <dgm:prSet/>
      <dgm:spPr/>
      <dgm:t>
        <a:bodyPr/>
        <a:lstStyle/>
        <a:p>
          <a:endParaRPr lang="fr-FR"/>
        </a:p>
      </dgm:t>
    </dgm:pt>
    <dgm:pt modelId="{6D637C31-1A69-429C-9661-298BEF089426}">
      <dgm:prSet custT="1"/>
      <dgm:spPr>
        <a:ln>
          <a:solidFill>
            <a:srgbClr val="C3C3C3"/>
          </a:solidFill>
        </a:ln>
      </dgm:spPr>
      <dgm:t>
        <a:bodyPr/>
        <a:lstStyle/>
        <a:p>
          <a:r>
            <a:rPr lang="fr-FR" sz="1400" dirty="0" err="1">
              <a:latin typeface="Barlow" panose="00000500000000000000" pitchFamily="2" charset="0"/>
            </a:rPr>
            <a:t>Eurographics</a:t>
          </a:r>
          <a:endParaRPr lang="fr-FR" sz="1400" dirty="0">
            <a:latin typeface="Barlow" panose="00000500000000000000" pitchFamily="2" charset="0"/>
          </a:endParaRPr>
        </a:p>
        <a:p>
          <a:r>
            <a:rPr lang="fr-FR" sz="1400" dirty="0" err="1">
              <a:latin typeface="Barlow" panose="00000500000000000000" pitchFamily="2" charset="0"/>
            </a:rPr>
            <a:t>Copernicus</a:t>
          </a:r>
          <a:endParaRPr lang="fr-FR" sz="1400" dirty="0">
            <a:latin typeface="Barlow" panose="00000500000000000000" pitchFamily="2" charset="0"/>
          </a:endParaRPr>
        </a:p>
      </dgm:t>
    </dgm:pt>
    <dgm:pt modelId="{2597D82F-4CAA-4624-9510-C57026EA27EF}" type="parTrans" cxnId="{8106222E-2674-4113-9969-58C9DDBEE957}">
      <dgm:prSet/>
      <dgm:spPr/>
      <dgm:t>
        <a:bodyPr/>
        <a:lstStyle/>
        <a:p>
          <a:endParaRPr lang="fr-FR"/>
        </a:p>
      </dgm:t>
    </dgm:pt>
    <dgm:pt modelId="{007A7D52-65F3-4D55-AA0F-7A43191A44ED}" type="sibTrans" cxnId="{8106222E-2674-4113-9969-58C9DDBEE957}">
      <dgm:prSet/>
      <dgm:spPr/>
      <dgm:t>
        <a:bodyPr/>
        <a:lstStyle/>
        <a:p>
          <a:endParaRPr lang="fr-FR"/>
        </a:p>
      </dgm:t>
    </dgm:pt>
    <dgm:pt modelId="{6FD71C1F-D546-4C24-A17A-1B432FAED523}" type="pres">
      <dgm:prSet presAssocID="{3C70BE32-4A78-4FBD-A731-13EC9DE5FAA2}" presName="compositeShape" presStyleCnt="0">
        <dgm:presLayoutVars>
          <dgm:dir/>
          <dgm:resizeHandles/>
        </dgm:presLayoutVars>
      </dgm:prSet>
      <dgm:spPr/>
    </dgm:pt>
    <dgm:pt modelId="{1B46F411-FE18-488F-B330-B91C818CD080}" type="pres">
      <dgm:prSet presAssocID="{3C70BE32-4A78-4FBD-A731-13EC9DE5FAA2}" presName="pyramid" presStyleLbl="node1" presStyleIdx="0" presStyleCnt="1" custLinFactNeighborX="-5311" custLinFactNeighborY="430"/>
      <dgm:spPr/>
    </dgm:pt>
    <dgm:pt modelId="{3CDAAABD-D129-47B1-942E-BD2CA89837C7}" type="pres">
      <dgm:prSet presAssocID="{3C70BE32-4A78-4FBD-A731-13EC9DE5FAA2}" presName="theList" presStyleCnt="0"/>
      <dgm:spPr/>
    </dgm:pt>
    <dgm:pt modelId="{CF20DFA7-5A60-493A-AB10-B1D3CC303FBF}" type="pres">
      <dgm:prSet presAssocID="{A7997817-CDB9-4E15-ABB6-CB92C407F243}" presName="aNode" presStyleLbl="fgAcc1" presStyleIdx="0" presStyleCnt="4">
        <dgm:presLayoutVars>
          <dgm:bulletEnabled val="1"/>
        </dgm:presLayoutVars>
      </dgm:prSet>
      <dgm:spPr/>
    </dgm:pt>
    <dgm:pt modelId="{B8E52DB5-8FC8-4E55-BEEC-B89C565A41FD}" type="pres">
      <dgm:prSet presAssocID="{A7997817-CDB9-4E15-ABB6-CB92C407F243}" presName="aSpace" presStyleCnt="0"/>
      <dgm:spPr/>
    </dgm:pt>
    <dgm:pt modelId="{71A102F8-DCC4-4889-B53F-BF0EC1C979DC}" type="pres">
      <dgm:prSet presAssocID="{62A86B97-E3A4-46AA-BA36-BF035F8955B3}" presName="aNode" presStyleLbl="fgAcc1" presStyleIdx="1" presStyleCnt="4">
        <dgm:presLayoutVars>
          <dgm:bulletEnabled val="1"/>
        </dgm:presLayoutVars>
      </dgm:prSet>
      <dgm:spPr/>
    </dgm:pt>
    <dgm:pt modelId="{BD3B2324-15EB-463C-97B2-E3B6D42FAD36}" type="pres">
      <dgm:prSet presAssocID="{62A86B97-E3A4-46AA-BA36-BF035F8955B3}" presName="aSpace" presStyleCnt="0"/>
      <dgm:spPr/>
    </dgm:pt>
    <dgm:pt modelId="{54565669-AC49-43FF-881E-BC3EE69A85AC}" type="pres">
      <dgm:prSet presAssocID="{54A389F0-81BC-4945-A8E3-FA82E9CADD94}" presName="aNode" presStyleLbl="fgAcc1" presStyleIdx="2" presStyleCnt="4">
        <dgm:presLayoutVars>
          <dgm:bulletEnabled val="1"/>
        </dgm:presLayoutVars>
      </dgm:prSet>
      <dgm:spPr/>
    </dgm:pt>
    <dgm:pt modelId="{1CA7555A-6753-49CD-946D-70E11E87AAC8}" type="pres">
      <dgm:prSet presAssocID="{54A389F0-81BC-4945-A8E3-FA82E9CADD94}" presName="aSpace" presStyleCnt="0"/>
      <dgm:spPr/>
    </dgm:pt>
    <dgm:pt modelId="{5BDED325-42B5-4E2F-B03E-2120DA4D1A12}" type="pres">
      <dgm:prSet presAssocID="{6D637C31-1A69-429C-9661-298BEF089426}" presName="aNode" presStyleLbl="fgAcc1" presStyleIdx="3" presStyleCnt="4">
        <dgm:presLayoutVars>
          <dgm:bulletEnabled val="1"/>
        </dgm:presLayoutVars>
      </dgm:prSet>
      <dgm:spPr/>
    </dgm:pt>
    <dgm:pt modelId="{A886909A-BDB2-4921-A068-D46BF7CDF41E}" type="pres">
      <dgm:prSet presAssocID="{6D637C31-1A69-429C-9661-298BEF089426}" presName="aSpace" presStyleCnt="0"/>
      <dgm:spPr/>
    </dgm:pt>
  </dgm:ptLst>
  <dgm:cxnLst>
    <dgm:cxn modelId="{9B8C0602-14A1-4384-82A6-788A4C24182E}" srcId="{3C70BE32-4A78-4FBD-A731-13EC9DE5FAA2}" destId="{62A86B97-E3A4-46AA-BA36-BF035F8955B3}" srcOrd="1" destOrd="0" parTransId="{C2C19E30-540D-4B5E-9692-1C72A0ACAB5A}" sibTransId="{937CC7F8-F6DB-4D99-9C69-CD59704CB911}"/>
    <dgm:cxn modelId="{805D922D-2007-4C36-9E82-B859D88A5A5A}" type="presOf" srcId="{54A389F0-81BC-4945-A8E3-FA82E9CADD94}" destId="{54565669-AC49-43FF-881E-BC3EE69A85AC}" srcOrd="0" destOrd="0" presId="urn:microsoft.com/office/officeart/2005/8/layout/pyramid2"/>
    <dgm:cxn modelId="{8106222E-2674-4113-9969-58C9DDBEE957}" srcId="{3C70BE32-4A78-4FBD-A731-13EC9DE5FAA2}" destId="{6D637C31-1A69-429C-9661-298BEF089426}" srcOrd="3" destOrd="0" parTransId="{2597D82F-4CAA-4624-9510-C57026EA27EF}" sibTransId="{007A7D52-65F3-4D55-AA0F-7A43191A44ED}"/>
    <dgm:cxn modelId="{924BE030-5DE0-49F4-9FBF-6B54B389949A}" type="presOf" srcId="{3C70BE32-4A78-4FBD-A731-13EC9DE5FAA2}" destId="{6FD71C1F-D546-4C24-A17A-1B432FAED523}" srcOrd="0" destOrd="0" presId="urn:microsoft.com/office/officeart/2005/8/layout/pyramid2"/>
    <dgm:cxn modelId="{AA1D7464-BA02-4FEA-8BB1-3EDB23B3C668}" type="presOf" srcId="{A7997817-CDB9-4E15-ABB6-CB92C407F243}" destId="{CF20DFA7-5A60-493A-AB10-B1D3CC303FBF}" srcOrd="0" destOrd="0" presId="urn:microsoft.com/office/officeart/2005/8/layout/pyramid2"/>
    <dgm:cxn modelId="{7FC69AB7-792F-4DBB-B908-3C0C98F809DB}" type="presOf" srcId="{62A86B97-E3A4-46AA-BA36-BF035F8955B3}" destId="{71A102F8-DCC4-4889-B53F-BF0EC1C979DC}" srcOrd="0" destOrd="0" presId="urn:microsoft.com/office/officeart/2005/8/layout/pyramid2"/>
    <dgm:cxn modelId="{6572D8D8-4307-45DA-B1BA-8C4C272DE647}" type="presOf" srcId="{6D637C31-1A69-429C-9661-298BEF089426}" destId="{5BDED325-42B5-4E2F-B03E-2120DA4D1A12}" srcOrd="0" destOrd="0" presId="urn:microsoft.com/office/officeart/2005/8/layout/pyramid2"/>
    <dgm:cxn modelId="{2214ABE0-4AC8-4915-A341-1CD814869276}" srcId="{3C70BE32-4A78-4FBD-A731-13EC9DE5FAA2}" destId="{A7997817-CDB9-4E15-ABB6-CB92C407F243}" srcOrd="0" destOrd="0" parTransId="{68AFA63F-5EA6-4403-AC2E-60ABC6099188}" sibTransId="{334438BA-8B9A-425B-A723-BAC58871F03D}"/>
    <dgm:cxn modelId="{179992F9-A29F-491E-A9C7-C3875EBA9F84}" srcId="{3C70BE32-4A78-4FBD-A731-13EC9DE5FAA2}" destId="{54A389F0-81BC-4945-A8E3-FA82E9CADD94}" srcOrd="2" destOrd="0" parTransId="{DE7B2D95-F127-458B-AB0B-50099CBA8300}" sibTransId="{AACC4E29-805A-4785-99F1-62375592E4A7}"/>
    <dgm:cxn modelId="{CAA9182B-CC27-4520-BF4D-0C0A9922F99A}" type="presParOf" srcId="{6FD71C1F-D546-4C24-A17A-1B432FAED523}" destId="{1B46F411-FE18-488F-B330-B91C818CD080}" srcOrd="0" destOrd="0" presId="urn:microsoft.com/office/officeart/2005/8/layout/pyramid2"/>
    <dgm:cxn modelId="{E3D3580B-E879-4D03-97BB-863482CA640D}" type="presParOf" srcId="{6FD71C1F-D546-4C24-A17A-1B432FAED523}" destId="{3CDAAABD-D129-47B1-942E-BD2CA89837C7}" srcOrd="1" destOrd="0" presId="urn:microsoft.com/office/officeart/2005/8/layout/pyramid2"/>
    <dgm:cxn modelId="{238947A3-786F-4EC8-94C7-CC0114F35DDA}" type="presParOf" srcId="{3CDAAABD-D129-47B1-942E-BD2CA89837C7}" destId="{CF20DFA7-5A60-493A-AB10-B1D3CC303FBF}" srcOrd="0" destOrd="0" presId="urn:microsoft.com/office/officeart/2005/8/layout/pyramid2"/>
    <dgm:cxn modelId="{A066FACC-E9E3-42C2-A99D-EA3D74132A93}" type="presParOf" srcId="{3CDAAABD-D129-47B1-942E-BD2CA89837C7}" destId="{B8E52DB5-8FC8-4E55-BEEC-B89C565A41FD}" srcOrd="1" destOrd="0" presId="urn:microsoft.com/office/officeart/2005/8/layout/pyramid2"/>
    <dgm:cxn modelId="{6AA58FE8-1A1B-470F-B41E-26286AD0E19F}" type="presParOf" srcId="{3CDAAABD-D129-47B1-942E-BD2CA89837C7}" destId="{71A102F8-DCC4-4889-B53F-BF0EC1C979DC}" srcOrd="2" destOrd="0" presId="urn:microsoft.com/office/officeart/2005/8/layout/pyramid2"/>
    <dgm:cxn modelId="{1EE860FE-27C4-4AC2-B5FA-787C325DBC4B}" type="presParOf" srcId="{3CDAAABD-D129-47B1-942E-BD2CA89837C7}" destId="{BD3B2324-15EB-463C-97B2-E3B6D42FAD36}" srcOrd="3" destOrd="0" presId="urn:microsoft.com/office/officeart/2005/8/layout/pyramid2"/>
    <dgm:cxn modelId="{5B74D5D5-EE53-497B-8AEE-359DD81F776D}" type="presParOf" srcId="{3CDAAABD-D129-47B1-942E-BD2CA89837C7}" destId="{54565669-AC49-43FF-881E-BC3EE69A85AC}" srcOrd="4" destOrd="0" presId="urn:microsoft.com/office/officeart/2005/8/layout/pyramid2"/>
    <dgm:cxn modelId="{BC3F13DB-258A-4F0F-8EBF-49EA0016C5F3}" type="presParOf" srcId="{3CDAAABD-D129-47B1-942E-BD2CA89837C7}" destId="{1CA7555A-6753-49CD-946D-70E11E87AAC8}" srcOrd="5" destOrd="0" presId="urn:microsoft.com/office/officeart/2005/8/layout/pyramid2"/>
    <dgm:cxn modelId="{F5121574-8036-451B-BEB9-4DDF10396918}" type="presParOf" srcId="{3CDAAABD-D129-47B1-942E-BD2CA89837C7}" destId="{5BDED325-42B5-4E2F-B03E-2120DA4D1A12}" srcOrd="6" destOrd="0" presId="urn:microsoft.com/office/officeart/2005/8/layout/pyramid2"/>
    <dgm:cxn modelId="{F046850E-7506-4D29-8300-86873927635A}" type="presParOf" srcId="{3CDAAABD-D129-47B1-942E-BD2CA89837C7}" destId="{A886909A-BDB2-4921-A068-D46BF7CDF41E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46F411-FE18-488F-B330-B91C818CD080}">
      <dsp:nvSpPr>
        <dsp:cNvPr id="0" name=""/>
        <dsp:cNvSpPr/>
      </dsp:nvSpPr>
      <dsp:spPr>
        <a:xfrm>
          <a:off x="4" y="0"/>
          <a:ext cx="4527415" cy="4527415"/>
        </a:xfrm>
        <a:prstGeom prst="triangl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20DFA7-5A60-493A-AB10-B1D3CC303FBF}">
      <dsp:nvSpPr>
        <dsp:cNvPr id="0" name=""/>
        <dsp:cNvSpPr/>
      </dsp:nvSpPr>
      <dsp:spPr>
        <a:xfrm>
          <a:off x="2504162" y="453183"/>
          <a:ext cx="2942819" cy="80467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latin typeface="Barlow" panose="00000500000000000000" pitchFamily="2" charset="0"/>
            </a:rPr>
            <a:t>IMSEE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latin typeface="Barlow" panose="00000500000000000000" pitchFamily="2" charset="0"/>
            </a:rPr>
            <a:t>Service SIG</a:t>
          </a:r>
        </a:p>
      </dsp:txBody>
      <dsp:txXfrm>
        <a:off x="2543443" y="492464"/>
        <a:ext cx="2864257" cy="726115"/>
      </dsp:txXfrm>
    </dsp:sp>
    <dsp:sp modelId="{71A102F8-DCC4-4889-B53F-BF0EC1C979DC}">
      <dsp:nvSpPr>
        <dsp:cNvPr id="0" name=""/>
        <dsp:cNvSpPr/>
      </dsp:nvSpPr>
      <dsp:spPr>
        <a:xfrm>
          <a:off x="2504162" y="1358445"/>
          <a:ext cx="2942819" cy="80467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latin typeface="Barlow" panose="00000500000000000000" pitchFamily="2" charset="0"/>
            </a:rPr>
            <a:t>INSEE: Censimento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latin typeface="Barlow" panose="00000500000000000000" pitchFamily="2" charset="0"/>
            </a:rPr>
            <a:t>IGN : BD TOPO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 err="1">
              <a:latin typeface="Barlow" panose="00000500000000000000" pitchFamily="2" charset="0"/>
            </a:rPr>
            <a:t>Dati.gouv</a:t>
          </a:r>
          <a:endParaRPr lang="fr-FR" sz="1400" kern="1200" dirty="0">
            <a:latin typeface="Barlow" panose="00000500000000000000" pitchFamily="2" charset="0"/>
          </a:endParaRPr>
        </a:p>
      </dsp:txBody>
      <dsp:txXfrm>
        <a:off x="2543443" y="1397726"/>
        <a:ext cx="2864257" cy="726115"/>
      </dsp:txXfrm>
    </dsp:sp>
    <dsp:sp modelId="{54565669-AC49-43FF-881E-BC3EE69A85AC}">
      <dsp:nvSpPr>
        <dsp:cNvPr id="0" name=""/>
        <dsp:cNvSpPr/>
      </dsp:nvSpPr>
      <dsp:spPr>
        <a:xfrm>
          <a:off x="2504162" y="2263707"/>
          <a:ext cx="2942819" cy="80467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latin typeface="Barlow" panose="00000500000000000000" pitchFamily="2" charset="0"/>
            </a:rPr>
            <a:t>ISTAT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 err="1">
              <a:latin typeface="Barlow" panose="00000500000000000000" pitchFamily="2" charset="0"/>
            </a:rPr>
            <a:t>Geoportale Liguria</a:t>
          </a:r>
          <a:endParaRPr lang="fr-FR" sz="1400" kern="1200" dirty="0">
            <a:latin typeface="Barlow" panose="00000500000000000000" pitchFamily="2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 err="1">
              <a:latin typeface="Barlow" panose="00000500000000000000" pitchFamily="2" charset="0"/>
            </a:rPr>
            <a:t>Geoportale Piemonte</a:t>
          </a:r>
          <a:endParaRPr lang="fr-FR" sz="1400" kern="1200" dirty="0">
            <a:latin typeface="Barlow" panose="00000500000000000000" pitchFamily="2" charset="0"/>
          </a:endParaRPr>
        </a:p>
      </dsp:txBody>
      <dsp:txXfrm>
        <a:off x="2543443" y="2302988"/>
        <a:ext cx="2864257" cy="726115"/>
      </dsp:txXfrm>
    </dsp:sp>
    <dsp:sp modelId="{5BDED325-42B5-4E2F-B03E-2120DA4D1A12}">
      <dsp:nvSpPr>
        <dsp:cNvPr id="0" name=""/>
        <dsp:cNvSpPr/>
      </dsp:nvSpPr>
      <dsp:spPr>
        <a:xfrm>
          <a:off x="2504162" y="3168969"/>
          <a:ext cx="2942819" cy="80467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3C3C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 err="1">
              <a:latin typeface="Barlow" panose="00000500000000000000" pitchFamily="2" charset="0"/>
            </a:rPr>
            <a:t>Eurographics</a:t>
          </a:r>
          <a:endParaRPr lang="fr-FR" sz="1400" kern="1200" dirty="0">
            <a:latin typeface="Barlow" panose="00000500000000000000" pitchFamily="2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 err="1">
              <a:latin typeface="Barlow" panose="00000500000000000000" pitchFamily="2" charset="0"/>
            </a:rPr>
            <a:t>Copernicus</a:t>
          </a:r>
          <a:endParaRPr lang="fr-FR" sz="1400" kern="1200" dirty="0">
            <a:latin typeface="Barlow" panose="00000500000000000000" pitchFamily="2" charset="0"/>
          </a:endParaRPr>
        </a:p>
      </dsp:txBody>
      <dsp:txXfrm>
        <a:off x="2543443" y="3208250"/>
        <a:ext cx="2864257" cy="7261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91a10db967_3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91a10db967_3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946f332f23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946f332f23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1383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9293abe8ca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9293abe8ca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1143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" name="Google Shape;1758;g9293abe8ca_0_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9" name="Google Shape;1759;g9293abe8ca_0_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230e3f50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9230e3f50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230e3f50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9230e3f50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0712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230e3f50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9230e3f50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1382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230e3f50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9230e3f50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9157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9293abe8ca_0_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9293abe8ca_0_4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77342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504000" y="1339950"/>
            <a:ext cx="3972600" cy="171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219200" y="3089950"/>
            <a:ext cx="2542200" cy="43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148975" y="445025"/>
            <a:ext cx="684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1148975" y="1683575"/>
            <a:ext cx="6846000" cy="28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1148975" y="445025"/>
            <a:ext cx="684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2370750" y="351075"/>
            <a:ext cx="4402500" cy="3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5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48975" y="445025"/>
            <a:ext cx="684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48975" y="1683575"/>
            <a:ext cx="6846000" cy="28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●"/>
              <a:defRPr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○"/>
              <a:defRPr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■"/>
              <a:defRPr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●"/>
              <a:defRPr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○"/>
              <a:defRPr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■"/>
              <a:defRPr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●"/>
              <a:defRPr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○"/>
              <a:defRPr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■"/>
              <a:defRPr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 xmlns:p14="http://schemas.microsoft.com/office/powerpoint/2010/main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png"/><Relationship Id="rId4" Type="http://schemas.openxmlformats.org/officeDocument/2006/relationships/chart" Target="../charts/char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bit.ly/2PfT4lq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4/relationships/chartEx" Target="../charts/chartEx2.xm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microsoft.com/office/2014/relationships/chartEx" Target="../charts/chartEx3.xml"/><Relationship Id="rId5" Type="http://schemas.openxmlformats.org/officeDocument/2006/relationships/image" Target="../media/image9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microsoft.com/office/2014/relationships/chartEx" Target="../charts/chartEx5.xml"/><Relationship Id="rId5" Type="http://schemas.openxmlformats.org/officeDocument/2006/relationships/image" Target="../media/image14.png"/><Relationship Id="rId4" Type="http://schemas.microsoft.com/office/2014/relationships/chartEx" Target="../charts/chartEx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8F27AD9D-9466-4F0A-AB0E-2348CA100F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87" t="16333" r="6401" b="19558"/>
          <a:stretch/>
        </p:blipFill>
        <p:spPr>
          <a:xfrm>
            <a:off x="23466" y="-12032"/>
            <a:ext cx="7500853" cy="1813354"/>
          </a:xfrm>
          <a:prstGeom prst="rect">
            <a:avLst/>
          </a:prstGeom>
        </p:spPr>
      </p:pic>
      <p:sp>
        <p:nvSpPr>
          <p:cNvPr id="58" name="Google Shape;58;p15"/>
          <p:cNvSpPr txBox="1">
            <a:spLocks noGrp="1"/>
          </p:cNvSpPr>
          <p:nvPr>
            <p:ph type="ctrTitle"/>
          </p:nvPr>
        </p:nvSpPr>
        <p:spPr>
          <a:xfrm>
            <a:off x="504000" y="1707950"/>
            <a:ext cx="3972600" cy="147537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 err="1">
                <a:latin typeface="VL Rodina" panose="00000500000000000000" pitchFamily="50" charset="0"/>
              </a:rPr>
              <a:t>Ritratto</a:t>
            </a:r>
            <a:r>
              <a:rPr lang="fr-FR" b="1" dirty="0">
                <a:latin typeface="VL Rodina" panose="00000500000000000000" pitchFamily="50" charset="0"/>
              </a:rPr>
              <a:t> </a:t>
            </a:r>
            <a:r>
              <a:rPr lang="fr-FR" b="1" dirty="0" err="1">
                <a:latin typeface="VL Rodina" panose="00000500000000000000" pitchFamily="50" charset="0"/>
              </a:rPr>
              <a:t>del</a:t>
            </a:r>
            <a:r>
              <a:rPr lang="fr-FR" b="1" dirty="0">
                <a:latin typeface="VL Rodina" panose="00000500000000000000" pitchFamily="50" charset="0"/>
              </a:rPr>
              <a:t> </a:t>
            </a:r>
            <a:r>
              <a:rPr lang="fr-FR" b="1" dirty="0" err="1">
                <a:latin typeface="VL Rodina" panose="00000500000000000000" pitchFamily="50" charset="0"/>
              </a:rPr>
              <a:t>territorio</a:t>
            </a:r>
            <a:endParaRPr lang="fr-FR" b="1" dirty="0">
              <a:latin typeface="VL Rodina" panose="00000500000000000000" pitchFamily="50" charset="0"/>
            </a:endParaRPr>
          </a:p>
        </p:txBody>
      </p:sp>
      <p:sp>
        <p:nvSpPr>
          <p:cNvPr id="59" name="Google Shape;59;p15"/>
          <p:cNvSpPr txBox="1">
            <a:spLocks noGrp="1"/>
          </p:cNvSpPr>
          <p:nvPr>
            <p:ph type="subTitle" idx="1"/>
          </p:nvPr>
        </p:nvSpPr>
        <p:spPr>
          <a:xfrm>
            <a:off x="1118364" y="3193075"/>
            <a:ext cx="2743872" cy="4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i="1" dirty="0">
                <a:latin typeface="Barlow" panose="00000500000000000000" pitchFamily="2" charset="0"/>
              </a:rPr>
              <a:t>6 mappe e cifre chiave</a:t>
            </a:r>
            <a:endParaRPr sz="2000" i="1" dirty="0">
              <a:latin typeface="Barlow" panose="00000500000000000000" pitchFamily="2" charset="0"/>
            </a:endParaRPr>
          </a:p>
        </p:txBody>
      </p:sp>
      <p:grpSp>
        <p:nvGrpSpPr>
          <p:cNvPr id="60" name="Google Shape;60;p15"/>
          <p:cNvGrpSpPr/>
          <p:nvPr/>
        </p:nvGrpSpPr>
        <p:grpSpPr>
          <a:xfrm>
            <a:off x="3644972" y="282734"/>
            <a:ext cx="7485498" cy="4861034"/>
            <a:chOff x="3644972" y="282734"/>
            <a:chExt cx="7485498" cy="4861034"/>
          </a:xfrm>
        </p:grpSpPr>
        <p:grpSp>
          <p:nvGrpSpPr>
            <p:cNvPr id="61" name="Google Shape;61;p15"/>
            <p:cNvGrpSpPr/>
            <p:nvPr/>
          </p:nvGrpSpPr>
          <p:grpSpPr>
            <a:xfrm>
              <a:off x="4491479" y="1579678"/>
              <a:ext cx="4153978" cy="3564078"/>
              <a:chOff x="4967420" y="4274910"/>
              <a:chExt cx="1296578" cy="868842"/>
            </a:xfrm>
          </p:grpSpPr>
          <p:sp>
            <p:nvSpPr>
              <p:cNvPr id="62" name="Google Shape;62;p15"/>
              <p:cNvSpPr/>
              <p:nvPr/>
            </p:nvSpPr>
            <p:spPr>
              <a:xfrm>
                <a:off x="4967420" y="4274910"/>
                <a:ext cx="1296578" cy="868842"/>
              </a:xfrm>
              <a:custGeom>
                <a:avLst/>
                <a:gdLst/>
                <a:ahLst/>
                <a:cxnLst/>
                <a:rect l="l" t="t" r="r" b="b"/>
                <a:pathLst>
                  <a:path w="46722" h="40541" extrusionOk="0">
                    <a:moveTo>
                      <a:pt x="46721" y="40541"/>
                    </a:moveTo>
                    <a:lnTo>
                      <a:pt x="23361" y="0"/>
                    </a:lnTo>
                    <a:lnTo>
                      <a:pt x="1" y="4054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15"/>
              <p:cNvSpPr/>
              <p:nvPr/>
            </p:nvSpPr>
            <p:spPr>
              <a:xfrm>
                <a:off x="5615709" y="4274910"/>
                <a:ext cx="648289" cy="868842"/>
              </a:xfrm>
              <a:custGeom>
                <a:avLst/>
                <a:gdLst/>
                <a:ahLst/>
                <a:cxnLst/>
                <a:rect l="l" t="t" r="r" b="b"/>
                <a:pathLst>
                  <a:path w="23361" h="40541" extrusionOk="0">
                    <a:moveTo>
                      <a:pt x="23360" y="40541"/>
                    </a:moveTo>
                    <a:lnTo>
                      <a:pt x="0" y="0"/>
                    </a:lnTo>
                    <a:lnTo>
                      <a:pt x="13716" y="4054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" name="Google Shape;64;p15"/>
            <p:cNvGrpSpPr/>
            <p:nvPr/>
          </p:nvGrpSpPr>
          <p:grpSpPr>
            <a:xfrm>
              <a:off x="5835446" y="282734"/>
              <a:ext cx="5295024" cy="4860906"/>
              <a:chOff x="6071144" y="3864095"/>
              <a:chExt cx="1389405" cy="1279657"/>
            </a:xfrm>
          </p:grpSpPr>
          <p:sp>
            <p:nvSpPr>
              <p:cNvPr id="65" name="Google Shape;65;p15"/>
              <p:cNvSpPr/>
              <p:nvPr/>
            </p:nvSpPr>
            <p:spPr>
              <a:xfrm>
                <a:off x="6071144" y="3864095"/>
                <a:ext cx="1389359" cy="1279585"/>
              </a:xfrm>
              <a:custGeom>
                <a:avLst/>
                <a:gdLst/>
                <a:ahLst/>
                <a:cxnLst/>
                <a:rect l="l" t="t" r="r" b="b"/>
                <a:pathLst>
                  <a:path w="50067" h="59710" extrusionOk="0">
                    <a:moveTo>
                      <a:pt x="50067" y="59710"/>
                    </a:moveTo>
                    <a:lnTo>
                      <a:pt x="25040" y="0"/>
                    </a:lnTo>
                    <a:lnTo>
                      <a:pt x="1" y="5971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15"/>
              <p:cNvSpPr/>
              <p:nvPr/>
            </p:nvSpPr>
            <p:spPr>
              <a:xfrm>
                <a:off x="6765999" y="3864095"/>
                <a:ext cx="694550" cy="1279657"/>
              </a:xfrm>
              <a:custGeom>
                <a:avLst/>
                <a:gdLst/>
                <a:ahLst/>
                <a:cxnLst/>
                <a:rect l="l" t="t" r="r" b="b"/>
                <a:pathLst>
                  <a:path w="25028" h="59710" extrusionOk="0">
                    <a:moveTo>
                      <a:pt x="25028" y="59710"/>
                    </a:moveTo>
                    <a:lnTo>
                      <a:pt x="1" y="0"/>
                    </a:lnTo>
                    <a:lnTo>
                      <a:pt x="14693" y="59710"/>
                    </a:lnTo>
                    <a:close/>
                  </a:path>
                </a:pathLst>
              </a:cu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" name="Google Shape;67;p15"/>
            <p:cNvGrpSpPr/>
            <p:nvPr/>
          </p:nvGrpSpPr>
          <p:grpSpPr>
            <a:xfrm>
              <a:off x="3644972" y="2528725"/>
              <a:ext cx="3047817" cy="2614895"/>
              <a:chOff x="4967420" y="4274910"/>
              <a:chExt cx="1296557" cy="868794"/>
            </a:xfrm>
          </p:grpSpPr>
          <p:sp>
            <p:nvSpPr>
              <p:cNvPr id="68" name="Google Shape;68;p15"/>
              <p:cNvSpPr/>
              <p:nvPr/>
            </p:nvSpPr>
            <p:spPr>
              <a:xfrm>
                <a:off x="4967420" y="4274910"/>
                <a:ext cx="1296536" cy="868794"/>
              </a:xfrm>
              <a:custGeom>
                <a:avLst/>
                <a:gdLst/>
                <a:ahLst/>
                <a:cxnLst/>
                <a:rect l="l" t="t" r="r" b="b"/>
                <a:pathLst>
                  <a:path w="46722" h="40541" extrusionOk="0">
                    <a:moveTo>
                      <a:pt x="46721" y="40541"/>
                    </a:moveTo>
                    <a:lnTo>
                      <a:pt x="23361" y="0"/>
                    </a:lnTo>
                    <a:lnTo>
                      <a:pt x="1" y="4054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15"/>
              <p:cNvSpPr/>
              <p:nvPr/>
            </p:nvSpPr>
            <p:spPr>
              <a:xfrm>
                <a:off x="5615709" y="4274910"/>
                <a:ext cx="648268" cy="868794"/>
              </a:xfrm>
              <a:custGeom>
                <a:avLst/>
                <a:gdLst/>
                <a:ahLst/>
                <a:cxnLst/>
                <a:rect l="l" t="t" r="r" b="b"/>
                <a:pathLst>
                  <a:path w="23361" h="40541" extrusionOk="0">
                    <a:moveTo>
                      <a:pt x="23360" y="40541"/>
                    </a:moveTo>
                    <a:lnTo>
                      <a:pt x="0" y="0"/>
                    </a:lnTo>
                    <a:lnTo>
                      <a:pt x="13716" y="40541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70" name="Google Shape;70;p15"/>
            <p:cNvGrpSpPr/>
            <p:nvPr/>
          </p:nvGrpSpPr>
          <p:grpSpPr>
            <a:xfrm>
              <a:off x="6415494" y="2985424"/>
              <a:ext cx="2515578" cy="2158344"/>
              <a:chOff x="4967421" y="4274910"/>
              <a:chExt cx="1296556" cy="868794"/>
            </a:xfrm>
          </p:grpSpPr>
          <p:sp>
            <p:nvSpPr>
              <p:cNvPr id="71" name="Google Shape;71;p15"/>
              <p:cNvSpPr/>
              <p:nvPr/>
            </p:nvSpPr>
            <p:spPr>
              <a:xfrm>
                <a:off x="4967421" y="4274910"/>
                <a:ext cx="1296536" cy="868794"/>
              </a:xfrm>
              <a:custGeom>
                <a:avLst/>
                <a:gdLst/>
                <a:ahLst/>
                <a:cxnLst/>
                <a:rect l="l" t="t" r="r" b="b"/>
                <a:pathLst>
                  <a:path w="46722" h="40541" extrusionOk="0">
                    <a:moveTo>
                      <a:pt x="46721" y="40541"/>
                    </a:moveTo>
                    <a:lnTo>
                      <a:pt x="23361" y="0"/>
                    </a:lnTo>
                    <a:lnTo>
                      <a:pt x="1" y="40541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" name="Google Shape;72;p15"/>
              <p:cNvSpPr/>
              <p:nvPr/>
            </p:nvSpPr>
            <p:spPr>
              <a:xfrm>
                <a:off x="5615709" y="4274910"/>
                <a:ext cx="648268" cy="868794"/>
              </a:xfrm>
              <a:custGeom>
                <a:avLst/>
                <a:gdLst/>
                <a:ahLst/>
                <a:cxnLst/>
                <a:rect l="l" t="t" r="r" b="b"/>
                <a:pathLst>
                  <a:path w="23361" h="40541" extrusionOk="0">
                    <a:moveTo>
                      <a:pt x="23360" y="40541"/>
                    </a:moveTo>
                    <a:lnTo>
                      <a:pt x="0" y="0"/>
                    </a:lnTo>
                    <a:lnTo>
                      <a:pt x="13716" y="40541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a16="http://schemas.microsoft.com/office/drawing/2014/main" xmlns:a14="http://schemas.microsoft.com/office/drawing/2010/main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8ED2B36-2B90-459F-99D6-999B513737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7645" cy="1007645"/>
          </a:xfrm>
          <a:prstGeom prst="rect">
            <a:avLst/>
          </a:prstGeom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BBCFDADE-94A5-44E9-9E60-865F9FB6B168}"/>
              </a:ext>
            </a:extLst>
          </p:cNvPr>
          <p:cNvGrpSpPr/>
          <p:nvPr/>
        </p:nvGrpSpPr>
        <p:grpSpPr>
          <a:xfrm>
            <a:off x="1007644" y="161804"/>
            <a:ext cx="4035952" cy="684037"/>
            <a:chOff x="1007644" y="151737"/>
            <a:chExt cx="4035952" cy="684037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ED7DF7CB-1DC3-47F4-9A46-CCBABCD717B7}"/>
                </a:ext>
              </a:extLst>
            </p:cNvPr>
            <p:cNvSpPr txBox="1"/>
            <p:nvPr/>
          </p:nvSpPr>
          <p:spPr>
            <a:xfrm flipH="1">
              <a:off x="1007645" y="151737"/>
              <a:ext cx="40359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00" b="1" dirty="0">
                  <a:solidFill>
                    <a:schemeClr val="tx1"/>
                  </a:solidFill>
                  <a:latin typeface="Barlow Condensed" panose="00000506000000000000" pitchFamily="2" charset="0"/>
                </a:rPr>
                <a:t>Mappa 1</a:t>
              </a:r>
              <a:r>
                <a:rPr lang="fr-FR" sz="1800" dirty="0">
                  <a:solidFill>
                    <a:schemeClr val="tx1"/>
                  </a:solidFill>
                  <a:latin typeface="Barlow Condensed" panose="00000506000000000000" pitchFamily="2" charset="0"/>
                </a:rPr>
                <a:t>: Popolazione complessiva per comune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F966BBE-1631-4526-8F75-B92B8A0F20FD}"/>
                </a:ext>
              </a:extLst>
            </p:cNvPr>
            <p:cNvSpPr txBox="1"/>
            <p:nvPr/>
          </p:nvSpPr>
          <p:spPr>
            <a:xfrm flipH="1">
              <a:off x="1007644" y="549542"/>
              <a:ext cx="4035951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fr-FR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A3D4"/>
                  </a:solidFill>
                  <a:effectLst/>
                  <a:uLnTx/>
                  <a:uFillTx/>
                  <a:latin typeface="Barlow" panose="00000500000000000000" pitchFamily="2" charset="0"/>
                  <a:ea typeface="+mn-ea"/>
                  <a:cs typeface="+mn-cs"/>
                </a:rPr>
                <a:t>Disparità demografiche locali</a:t>
              </a:r>
            </a:p>
          </p:txBody>
        </p:sp>
      </p:grpSp>
      <p:graphicFrame>
        <p:nvGraphicFramePr>
          <p:cNvPr id="22" name="Graphique 21">
            <a:extLst>
              <a:ext uri="{FF2B5EF4-FFF2-40B4-BE49-F238E27FC236}">
                <a16:creationId xmlns:a16="http://schemas.microsoft.com/office/drawing/2014/main" id="{1E5376A5-83E1-4625-B076-C670218D39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9102472"/>
              </p:ext>
            </p:extLst>
          </p:nvPr>
        </p:nvGraphicFramePr>
        <p:xfrm>
          <a:off x="5751576" y="1022683"/>
          <a:ext cx="3384668" cy="5559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ZoneTexte 23">
            <a:extLst>
              <a:ext uri="{FF2B5EF4-FFF2-40B4-BE49-F238E27FC236}">
                <a16:creationId xmlns:a16="http://schemas.microsoft.com/office/drawing/2014/main" id="{168E6F1C-041E-4F70-825C-2D125F0529D4}"/>
              </a:ext>
            </a:extLst>
          </p:cNvPr>
          <p:cNvSpPr txBox="1"/>
          <p:nvPr/>
        </p:nvSpPr>
        <p:spPr>
          <a:xfrm>
            <a:off x="5751576" y="89989"/>
            <a:ext cx="3384668" cy="679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fr-FR" sz="1100" kern="1200" dirty="0">
                <a:latin typeface="Barlow"/>
                <a:ea typeface="+mn-ea"/>
                <a:cs typeface="+mn-cs"/>
              </a:rPr>
              <a:t>Nell'area di progetto di Observ'Alp spiccano due grandi città, </a:t>
            </a:r>
            <a:r>
              <a:rPr lang="fr-FR" sz="1100" b="1" kern="1200" dirty="0">
                <a:latin typeface="Barlow"/>
                <a:ea typeface="+mn-ea"/>
                <a:cs typeface="+mn-cs"/>
              </a:rPr>
              <a:t>Torino </a:t>
            </a:r>
            <a:r>
              <a:rPr lang="fr-FR" sz="1100" kern="1200" dirty="0">
                <a:latin typeface="Barlow"/>
                <a:ea typeface="+mn-ea"/>
                <a:cs typeface="+mn-cs"/>
              </a:rPr>
              <a:t>e </a:t>
            </a:r>
            <a:r>
              <a:rPr lang="fr-FR" sz="1100" b="1" kern="1200" dirty="0">
                <a:latin typeface="Barlow"/>
                <a:ea typeface="+mn-ea"/>
                <a:cs typeface="+mn-cs"/>
              </a:rPr>
              <a:t>Nizza</a:t>
            </a:r>
            <a:r>
              <a:rPr lang="fr-FR" sz="1100" kern="1200" dirty="0">
                <a:latin typeface="Barlow"/>
                <a:ea typeface="+mn-ea"/>
                <a:cs typeface="+mn-cs"/>
              </a:rPr>
              <a:t>, attorno alle quali si </a:t>
            </a:r>
            <a:r>
              <a:rPr lang="fr-FR" sz="1100" kern="1200" dirty="0" err="1">
                <a:latin typeface="Barlow"/>
                <a:ea typeface="+mn-ea"/>
                <a:cs typeface="+mn-cs"/>
              </a:rPr>
              <a:t>sviluppano</a:t>
            </a:r>
            <a:r>
              <a:rPr lang="fr-FR" sz="1100" kern="1200" dirty="0">
                <a:latin typeface="Barlow"/>
                <a:ea typeface="+mn-ea"/>
                <a:cs typeface="+mn-cs"/>
              </a:rPr>
              <a:t> </a:t>
            </a:r>
            <a:r>
              <a:rPr lang="fr-FR" sz="1100" b="1" kern="1200" dirty="0">
                <a:latin typeface="Barlow"/>
                <a:ea typeface="+mn-ea"/>
                <a:cs typeface="+mn-cs"/>
              </a:rPr>
              <a:t>aree </a:t>
            </a:r>
            <a:r>
              <a:rPr lang="fr-FR" sz="1100" b="1" kern="1200" dirty="0" err="1">
                <a:latin typeface="Barlow"/>
                <a:ea typeface="+mn-ea"/>
                <a:cs typeface="+mn-cs"/>
              </a:rPr>
              <a:t>urbane</a:t>
            </a:r>
            <a:r>
              <a:rPr lang="fr-FR" sz="1100" b="1" kern="1200" dirty="0">
                <a:latin typeface="Barlow"/>
                <a:ea typeface="+mn-ea"/>
                <a:cs typeface="+mn-cs"/>
              </a:rPr>
              <a:t> </a:t>
            </a:r>
            <a:r>
              <a:rPr lang="fr-FR" sz="1100" b="1" kern="1200" dirty="0" err="1">
                <a:latin typeface="Barlow"/>
                <a:ea typeface="+mn-ea"/>
                <a:cs typeface="+mn-cs"/>
              </a:rPr>
              <a:t>densamente</a:t>
            </a:r>
            <a:r>
              <a:rPr lang="fr-FR" sz="1100" b="1" kern="1200" dirty="0">
                <a:latin typeface="Barlow"/>
                <a:ea typeface="+mn-ea"/>
                <a:cs typeface="+mn-cs"/>
              </a:rPr>
              <a:t> popolate</a:t>
            </a:r>
            <a:r>
              <a:rPr lang="fr-FR" sz="1100" kern="1200" dirty="0">
                <a:latin typeface="Barlow"/>
                <a:ea typeface="+mn-ea"/>
                <a:cs typeface="+mn-cs"/>
              </a:rPr>
              <a:t>.</a:t>
            </a:r>
            <a:endParaRPr kumimoji="0" lang="fr-FR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rlow"/>
              <a:ea typeface="+mn-ea"/>
              <a:cs typeface="+mn-cs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9FE5F6D1-DFAA-4FB2-A8FA-A8DFA91D8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00175" y="4837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7B43064-6C6B-4AE4-BDA0-671155551D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191" y="1022684"/>
            <a:ext cx="5599888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424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 xmlns:a16="http://schemas.microsoft.com/office/drawing/2014/main" xmlns:a14="http://schemas.microsoft.com/office/drawing/2010/main" xmlns:p14="http://schemas.microsoft.com/office/powerpoint/2010/main" xmlns:c="http://schemas.openxmlformats.org/drawingml/2006/chart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8ED2B36-2B90-459F-99D6-999B513737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355" y="0"/>
            <a:ext cx="1007645" cy="1007645"/>
          </a:xfrm>
          <a:prstGeom prst="rect">
            <a:avLst/>
          </a:prstGeom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BBCFDADE-94A5-44E9-9E60-865F9FB6B168}"/>
              </a:ext>
            </a:extLst>
          </p:cNvPr>
          <p:cNvGrpSpPr/>
          <p:nvPr/>
        </p:nvGrpSpPr>
        <p:grpSpPr>
          <a:xfrm>
            <a:off x="3392423" y="160816"/>
            <a:ext cx="4743932" cy="684037"/>
            <a:chOff x="1007644" y="151737"/>
            <a:chExt cx="4035952" cy="684037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ED7DF7CB-1DC3-47F4-9A46-CCBABCD717B7}"/>
                </a:ext>
              </a:extLst>
            </p:cNvPr>
            <p:cNvSpPr txBox="1"/>
            <p:nvPr/>
          </p:nvSpPr>
          <p:spPr>
            <a:xfrm flipH="1">
              <a:off x="1007645" y="151737"/>
              <a:ext cx="40359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800" b="1" dirty="0">
                  <a:solidFill>
                    <a:schemeClr val="tx1"/>
                  </a:solidFill>
                  <a:latin typeface="Barlow Condensed" panose="00000506000000000000" pitchFamily="2" charset="0"/>
                </a:rPr>
                <a:t>Mappa 2: </a:t>
              </a:r>
              <a:r>
                <a:rPr lang="fr-FR" sz="1800" dirty="0">
                  <a:solidFill>
                    <a:schemeClr val="tx1"/>
                  </a:solidFill>
                  <a:latin typeface="Barlow Condensed" panose="00000506000000000000" pitchFamily="2" charset="0"/>
                </a:rPr>
                <a:t>Indice di </a:t>
              </a:r>
              <a:r>
                <a:rPr lang="fr-FR" sz="1800" dirty="0" err="1">
                  <a:solidFill>
                    <a:schemeClr val="tx1"/>
                  </a:solidFill>
                  <a:latin typeface="Barlow Condensed" panose="00000506000000000000" pitchFamily="2" charset="0"/>
                </a:rPr>
                <a:t>giovinezza</a:t>
              </a:r>
              <a:r>
                <a:rPr lang="fr-FR" sz="1800" dirty="0">
                  <a:solidFill>
                    <a:schemeClr val="tx1"/>
                  </a:solidFill>
                  <a:latin typeface="Barlow Condensed" panose="00000506000000000000" pitchFamily="2" charset="0"/>
                </a:rPr>
                <a:t> per comune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F966BBE-1631-4526-8F75-B92B8A0F20FD}"/>
                </a:ext>
              </a:extLst>
            </p:cNvPr>
            <p:cNvSpPr txBox="1"/>
            <p:nvPr/>
          </p:nvSpPr>
          <p:spPr>
            <a:xfrm flipH="1">
              <a:off x="1007644" y="549542"/>
              <a:ext cx="4035951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fr-FR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A3D4"/>
                  </a:solidFill>
                  <a:effectLst/>
                  <a:uLnTx/>
                  <a:uFillTx/>
                  <a:latin typeface="Barlow" panose="00000500000000000000" pitchFamily="2" charset="0"/>
                  <a:ea typeface="+mn-ea"/>
                  <a:cs typeface="+mn-cs"/>
                </a:rPr>
                <a:t>Un </a:t>
              </a:r>
              <a:r>
                <a:rPr kumimoji="0" lang="fr-FR" sz="1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A3D4"/>
                  </a:solidFill>
                  <a:effectLst/>
                  <a:uLnTx/>
                  <a:uFillTx/>
                  <a:latin typeface="Barlow" panose="00000500000000000000" pitchFamily="2" charset="0"/>
                  <a:ea typeface="+mn-ea"/>
                  <a:cs typeface="+mn-cs"/>
                </a:rPr>
                <a:t>territorio</a:t>
              </a:r>
              <a:r>
                <a:rPr kumimoji="0" lang="fr-FR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A3D4"/>
                  </a:solidFill>
                  <a:effectLst/>
                  <a:uLnTx/>
                  <a:uFillTx/>
                  <a:latin typeface="Barlow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fr-FR" sz="1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A3D4"/>
                  </a:solidFill>
                  <a:effectLst/>
                  <a:uLnTx/>
                  <a:uFillTx/>
                  <a:latin typeface="Barlow" panose="00000500000000000000" pitchFamily="2" charset="0"/>
                  <a:ea typeface="+mn-ea"/>
                  <a:cs typeface="+mn-cs"/>
                </a:rPr>
                <a:t>transfrontaliero</a:t>
              </a:r>
              <a:r>
                <a:rPr kumimoji="0" lang="fr-FR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A3D4"/>
                  </a:solidFill>
                  <a:effectLst/>
                  <a:uLnTx/>
                  <a:uFillTx/>
                  <a:latin typeface="Barlow" panose="00000500000000000000" pitchFamily="2" charset="0"/>
                  <a:ea typeface="+mn-ea"/>
                  <a:cs typeface="+mn-cs"/>
                </a:rPr>
                <a:t> in via di </a:t>
              </a:r>
              <a:r>
                <a:rPr kumimoji="0" lang="fr-FR" sz="1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A3D4"/>
                  </a:solidFill>
                  <a:effectLst/>
                  <a:uLnTx/>
                  <a:uFillTx/>
                  <a:latin typeface="Barlow" panose="00000500000000000000" pitchFamily="2" charset="0"/>
                  <a:ea typeface="+mn-ea"/>
                  <a:cs typeface="+mn-cs"/>
                </a:rPr>
                <a:t>invecchiamento</a:t>
              </a:r>
              <a:endPara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srgbClr val="00A3D4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168E6F1C-041E-4F70-825C-2D125F0529D4}"/>
              </a:ext>
            </a:extLst>
          </p:cNvPr>
          <p:cNvSpPr txBox="1"/>
          <p:nvPr/>
        </p:nvSpPr>
        <p:spPr>
          <a:xfrm>
            <a:off x="0" y="6626"/>
            <a:ext cx="3384668" cy="1085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fr-FR" sz="1100" kern="1200" dirty="0">
                <a:latin typeface="Barlow"/>
                <a:ea typeface="+mn-ea"/>
                <a:cs typeface="+mn-cs"/>
              </a:rPr>
              <a:t>Questa 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mappa mostra </a:t>
            </a:r>
            <a:r>
              <a:rPr lang="fr-FR" sz="1100" kern="1200" dirty="0">
                <a:latin typeface="Barlow"/>
                <a:ea typeface="+mn-ea"/>
                <a:cs typeface="+mn-cs"/>
              </a:rPr>
              <a:t>il rapporto tra la popolazione di età inferiore ai 20 anni e quella 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di età superiore ai 60 anni, per comune. Le aree con un indice inferiore a 1 mostrano uno 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squilibrio </a:t>
            </a:r>
            <a:r>
              <a:rPr kumimoji="0" lang="fr-FR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generazionale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 a </a:t>
            </a:r>
            <a:r>
              <a:rPr kumimoji="0" lang="fr-FR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sfavore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 </a:t>
            </a:r>
            <a:r>
              <a:rPr kumimoji="0" lang="fr-FR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della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 </a:t>
            </a:r>
            <a:r>
              <a:rPr kumimoji="0" lang="fr-FR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popolazione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 </a:t>
            </a:r>
            <a:r>
              <a:rPr lang="fr-FR" sz="1100" b="1" kern="1200" dirty="0" err="1">
                <a:latin typeface="Barlow"/>
                <a:ea typeface="+mn-ea"/>
                <a:cs typeface="+mn-cs"/>
              </a:rPr>
              <a:t>giovanile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EC8039C-8405-46CE-A9F6-1C299744E064}"/>
              </a:ext>
            </a:extLst>
          </p:cNvPr>
          <p:cNvSpPr txBox="1"/>
          <p:nvPr/>
        </p:nvSpPr>
        <p:spPr>
          <a:xfrm flipH="1">
            <a:off x="0" y="4335097"/>
            <a:ext cx="338466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b="1" dirty="0">
                <a:solidFill>
                  <a:schemeClr val="accent3"/>
                </a:solidFill>
                <a:latin typeface="Barlow Condensed" panose="00000506000000000000" pitchFamily="2" charset="0"/>
              </a:rPr>
              <a:t>+ giovani: </a:t>
            </a:r>
            <a:r>
              <a:rPr lang="fr-FR" sz="1700" dirty="0">
                <a:solidFill>
                  <a:schemeClr val="accent3"/>
                </a:solidFill>
                <a:latin typeface="Barlow Condensed" panose="00000506000000000000" pitchFamily="2" charset="0"/>
              </a:rPr>
              <a:t>Zone urbane e semi-urbane</a:t>
            </a:r>
          </a:p>
          <a:p>
            <a:r>
              <a:rPr lang="fr-FR" sz="1700" b="1" dirty="0">
                <a:solidFill>
                  <a:schemeClr val="accent3"/>
                </a:solidFill>
                <a:latin typeface="Barlow Condensed" panose="00000506000000000000" pitchFamily="2" charset="0"/>
              </a:rPr>
              <a:t>+ anziani : </a:t>
            </a:r>
            <a:r>
              <a:rPr lang="fr-FR" sz="1700" dirty="0">
                <a:solidFill>
                  <a:schemeClr val="accent3"/>
                </a:solidFill>
                <a:latin typeface="Barlow Condensed" panose="00000506000000000000" pitchFamily="2" charset="0"/>
              </a:rPr>
              <a:t>Zone rurali (poco accessibili)</a:t>
            </a:r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D964D27F-4AAF-4677-8376-19BC2CA62B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0060042"/>
              </p:ext>
            </p:extLst>
          </p:nvPr>
        </p:nvGraphicFramePr>
        <p:xfrm>
          <a:off x="7755" y="1159628"/>
          <a:ext cx="3384668" cy="3069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Image 9">
            <a:extLst>
              <a:ext uri="{FF2B5EF4-FFF2-40B4-BE49-F238E27FC236}">
                <a16:creationId xmlns:a16="http://schemas.microsoft.com/office/drawing/2014/main" id="{B4919D5D-8D5D-432F-94B4-BC8ADC3B3D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392423" y="1022400"/>
            <a:ext cx="5599886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128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 xmlns:a16="http://schemas.microsoft.com/office/drawing/2014/main" xmlns:a14="http://schemas.microsoft.com/office/drawing/2010/main" xmlns:p14="http://schemas.microsoft.com/office/powerpoint/2010/main" xmlns:c="http://schemas.openxmlformats.org/drawingml/2006/chart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8ED2B36-2B90-459F-99D6-999B513737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7645" cy="1007645"/>
          </a:xfrm>
          <a:prstGeom prst="rect">
            <a:avLst/>
          </a:prstGeom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BBCFDADE-94A5-44E9-9E60-865F9FB6B168}"/>
              </a:ext>
            </a:extLst>
          </p:cNvPr>
          <p:cNvGrpSpPr/>
          <p:nvPr/>
        </p:nvGrpSpPr>
        <p:grpSpPr>
          <a:xfrm>
            <a:off x="1007644" y="161804"/>
            <a:ext cx="4035952" cy="684037"/>
            <a:chOff x="1007644" y="151737"/>
            <a:chExt cx="4035952" cy="684037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ED7DF7CB-1DC3-47F4-9A46-CCBABCD717B7}"/>
                </a:ext>
              </a:extLst>
            </p:cNvPr>
            <p:cNvSpPr txBox="1"/>
            <p:nvPr/>
          </p:nvSpPr>
          <p:spPr>
            <a:xfrm flipH="1">
              <a:off x="1007645" y="151737"/>
              <a:ext cx="40359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00" b="1" dirty="0">
                  <a:solidFill>
                    <a:schemeClr val="tx1"/>
                  </a:solidFill>
                  <a:latin typeface="Barlow Condensed" panose="00000506000000000000" pitchFamily="2" charset="0"/>
                </a:rPr>
                <a:t>Mappa 3</a:t>
              </a:r>
              <a:r>
                <a:rPr lang="fr-FR" sz="1800" dirty="0">
                  <a:solidFill>
                    <a:schemeClr val="tx1"/>
                  </a:solidFill>
                  <a:latin typeface="Barlow Condensed" panose="00000506000000000000" pitchFamily="2" charset="0"/>
                </a:rPr>
                <a:t>: Dimensione media del nucleo familiare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F966BBE-1631-4526-8F75-B92B8A0F20FD}"/>
                </a:ext>
              </a:extLst>
            </p:cNvPr>
            <p:cNvSpPr txBox="1"/>
            <p:nvPr/>
          </p:nvSpPr>
          <p:spPr>
            <a:xfrm flipH="1">
              <a:off x="1007644" y="549542"/>
              <a:ext cx="4035951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fr-FR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A3D4"/>
                  </a:solidFill>
                  <a:effectLst/>
                  <a:uLnTx/>
                  <a:uFillTx/>
                  <a:latin typeface="Barlow" panose="00000500000000000000" pitchFamily="2" charset="0"/>
                  <a:ea typeface="+mn-ea"/>
                  <a:cs typeface="+mn-cs"/>
                </a:rPr>
                <a:t>Tendenze familiari e sociali</a:t>
              </a:r>
            </a:p>
          </p:txBody>
        </p: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168E6F1C-041E-4F70-825C-2D125F0529D4}"/>
              </a:ext>
            </a:extLst>
          </p:cNvPr>
          <p:cNvSpPr txBox="1"/>
          <p:nvPr/>
        </p:nvSpPr>
        <p:spPr>
          <a:xfrm>
            <a:off x="5751577" y="6426"/>
            <a:ext cx="3384668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I comuni 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francesi 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hanno una dimensione complessiva delle famiglie 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più </a:t>
            </a:r>
            <a:r>
              <a:rPr kumimoji="0" lang="fr-FR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piccola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 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(toni più chiari) rispetto ai comuni italiani. Questa differenza può riflettere dinamiche demografiche e socio-economiche diverse tra i due Paesi. Le 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dimensioni delle famiglie più piccole 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sono spesso 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associate 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a 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popolazioni più anziane 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o a 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stili di vita urbani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.</a:t>
            </a:r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C5B9BCC9-80E8-4CCB-A78F-F7EFEB4AE5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3650818"/>
              </p:ext>
            </p:extLst>
          </p:nvPr>
        </p:nvGraphicFramePr>
        <p:xfrm>
          <a:off x="5751577" y="1410865"/>
          <a:ext cx="3384668" cy="28242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F1ABEC21-C6AF-488E-A533-68A89556D9B1}"/>
              </a:ext>
            </a:extLst>
          </p:cNvPr>
          <p:cNvSpPr txBox="1"/>
          <p:nvPr/>
        </p:nvSpPr>
        <p:spPr>
          <a:xfrm>
            <a:off x="5759330" y="4205420"/>
            <a:ext cx="3384669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fr-FR" sz="11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rlow"/>
                <a:ea typeface="+mn-ea"/>
                <a:cs typeface="+mn-cs"/>
              </a:rPr>
              <a:t>Non sono disponibili dati per Monaco. Tuttavia, la </a:t>
            </a:r>
            <a:r>
              <a:rPr lang="fr-FR" sz="1100" i="1" dirty="0">
                <a:latin typeface="Barlow"/>
              </a:rPr>
              <a:t>dimensione delle famiglie era di 1,93 nel censimento del 2016. Secondo l'IMSEE, l'ipotesi è che questo indicatore rimanga stabile a 1,93. </a:t>
            </a:r>
            <a:endParaRPr kumimoji="0" lang="fr-FR" sz="11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arlow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13D00CA-45AD-4AEA-AA60-FF360F03D2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53192" y="1022684"/>
            <a:ext cx="5599886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626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 xmlns:a16="http://schemas.microsoft.com/office/drawing/2014/main" xmlns:a14="http://schemas.microsoft.com/office/drawing/2010/main" xmlns:p14="http://schemas.microsoft.com/office/powerpoint/2010/main" xmlns:c="http://schemas.openxmlformats.org/drawingml/2006/chart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8ED2B36-2B90-459F-99D6-999B513737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355" y="0"/>
            <a:ext cx="1007645" cy="1007645"/>
          </a:xfrm>
          <a:prstGeom prst="rect">
            <a:avLst/>
          </a:prstGeom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BBCFDADE-94A5-44E9-9E60-865F9FB6B168}"/>
              </a:ext>
            </a:extLst>
          </p:cNvPr>
          <p:cNvGrpSpPr/>
          <p:nvPr/>
        </p:nvGrpSpPr>
        <p:grpSpPr>
          <a:xfrm>
            <a:off x="3261358" y="161803"/>
            <a:ext cx="4874997" cy="684037"/>
            <a:chOff x="1007643" y="151737"/>
            <a:chExt cx="4147456" cy="684037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ED7DF7CB-1DC3-47F4-9A46-CCBABCD717B7}"/>
                </a:ext>
              </a:extLst>
            </p:cNvPr>
            <p:cNvSpPr txBox="1"/>
            <p:nvPr/>
          </p:nvSpPr>
          <p:spPr>
            <a:xfrm flipH="1">
              <a:off x="1007645" y="151737"/>
              <a:ext cx="40359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800" b="1" dirty="0">
                  <a:solidFill>
                    <a:schemeClr val="tx1"/>
                  </a:solidFill>
                  <a:latin typeface="Barlow Condensed" panose="00000506000000000000" pitchFamily="2" charset="0"/>
                </a:rPr>
                <a:t>Mappa 4</a:t>
              </a:r>
              <a:r>
                <a:rPr lang="fr-FR" sz="1800" dirty="0">
                  <a:solidFill>
                    <a:schemeClr val="tx1"/>
                  </a:solidFill>
                  <a:latin typeface="Barlow Condensed" panose="00000506000000000000" pitchFamily="2" charset="0"/>
                </a:rPr>
                <a:t>: La rete di </a:t>
              </a:r>
              <a:r>
                <a:rPr lang="fr-FR" sz="1800" dirty="0" err="1">
                  <a:solidFill>
                    <a:schemeClr val="tx1"/>
                  </a:solidFill>
                  <a:latin typeface="Barlow Condensed" panose="00000506000000000000" pitchFamily="2" charset="0"/>
                </a:rPr>
                <a:t>trasporto</a:t>
              </a:r>
              <a:r>
                <a:rPr lang="fr-FR" sz="1800" dirty="0">
                  <a:solidFill>
                    <a:schemeClr val="tx1"/>
                  </a:solidFill>
                  <a:latin typeface="Barlow Condensed" panose="00000506000000000000" pitchFamily="2" charset="0"/>
                </a:rPr>
                <a:t> </a:t>
              </a:r>
              <a:r>
                <a:rPr lang="fr-FR" sz="1800" dirty="0" err="1">
                  <a:solidFill>
                    <a:schemeClr val="tx1"/>
                  </a:solidFill>
                  <a:latin typeface="Barlow Condensed" panose="00000506000000000000" pitchFamily="2" charset="0"/>
                </a:rPr>
                <a:t>del</a:t>
              </a:r>
              <a:r>
                <a:rPr lang="fr-FR" sz="1800" dirty="0">
                  <a:solidFill>
                    <a:schemeClr val="tx1"/>
                  </a:solidFill>
                  <a:latin typeface="Barlow Condensed" panose="00000506000000000000" pitchFamily="2" charset="0"/>
                </a:rPr>
                <a:t> </a:t>
              </a:r>
              <a:r>
                <a:rPr lang="fr-FR" sz="1800" dirty="0" err="1">
                  <a:solidFill>
                    <a:schemeClr val="tx1"/>
                  </a:solidFill>
                  <a:latin typeface="Barlow Condensed" panose="00000506000000000000" pitchFamily="2" charset="0"/>
                </a:rPr>
                <a:t>territorio</a:t>
              </a:r>
              <a:endParaRPr lang="fr-FR" sz="1800" dirty="0">
                <a:solidFill>
                  <a:schemeClr val="tx1"/>
                </a:solidFill>
                <a:latin typeface="Barlow Condensed" panose="00000506000000000000" pitchFamily="2" charset="0"/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F966BBE-1631-4526-8F75-B92B8A0F20FD}"/>
                </a:ext>
              </a:extLst>
            </p:cNvPr>
            <p:cNvSpPr txBox="1"/>
            <p:nvPr/>
          </p:nvSpPr>
          <p:spPr>
            <a:xfrm flipH="1">
              <a:off x="1007643" y="549542"/>
              <a:ext cx="4147456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fr-FR" i="1" kern="1200" dirty="0">
                  <a:solidFill>
                    <a:srgbClr val="00A3D4"/>
                  </a:solidFill>
                  <a:latin typeface="Barlow" panose="00000500000000000000" pitchFamily="2" charset="0"/>
                  <a:ea typeface="+mn-ea"/>
                  <a:cs typeface="+mn-cs"/>
                </a:rPr>
                <a:t>Quali </a:t>
              </a:r>
              <a:r>
                <a:rPr lang="fr-FR" i="1" kern="1200" dirty="0" err="1">
                  <a:solidFill>
                    <a:srgbClr val="00A3D4"/>
                  </a:solidFill>
                  <a:latin typeface="Barlow" panose="00000500000000000000" pitchFamily="2" charset="0"/>
                  <a:ea typeface="+mn-ea"/>
                  <a:cs typeface="+mn-cs"/>
                </a:rPr>
                <a:t>connessioni</a:t>
              </a:r>
              <a:r>
                <a:rPr lang="fr-FR" i="1" kern="1200" dirty="0">
                  <a:solidFill>
                    <a:srgbClr val="00A3D4"/>
                  </a:solidFill>
                  <a:latin typeface="Barlow" panose="00000500000000000000" pitchFamily="2" charset="0"/>
                  <a:ea typeface="+mn-ea"/>
                  <a:cs typeface="+mn-cs"/>
                </a:rPr>
                <a:t> per rafforzare l'integrazione?</a:t>
              </a:r>
              <a:endPara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srgbClr val="00A3D4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B273AB7-37F3-44FE-B27A-ED66F5CFE4B6}"/>
              </a:ext>
            </a:extLst>
          </p:cNvPr>
          <p:cNvGrpSpPr/>
          <p:nvPr/>
        </p:nvGrpSpPr>
        <p:grpSpPr>
          <a:xfrm>
            <a:off x="79877" y="190262"/>
            <a:ext cx="3204289" cy="1092607"/>
            <a:chOff x="79877" y="317157"/>
            <a:chExt cx="3204289" cy="1092607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6A0366F7-6DFB-4FCA-BC42-890D1EF8256D}"/>
                </a:ext>
              </a:extLst>
            </p:cNvPr>
            <p:cNvSpPr txBox="1"/>
            <p:nvPr/>
          </p:nvSpPr>
          <p:spPr>
            <a:xfrm>
              <a:off x="984835" y="317157"/>
              <a:ext cx="2299331" cy="10926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lang="fr-FR" sz="1100" dirty="0" err="1">
                  <a:latin typeface="Barlow" panose="00000500000000000000" pitchFamily="2" charset="0"/>
                </a:rPr>
                <a:t>Nel</a:t>
              </a:r>
              <a:r>
                <a:rPr lang="fr-FR" sz="1100" dirty="0">
                  <a:latin typeface="Barlow" panose="00000500000000000000" pitchFamily="2" charset="0"/>
                </a:rPr>
                <a:t> </a:t>
              </a:r>
              <a:r>
                <a:rPr lang="fr-FR" sz="1100" dirty="0" err="1">
                  <a:latin typeface="Barlow" panose="00000500000000000000" pitchFamily="2" charset="0"/>
                </a:rPr>
                <a:t>territorio</a:t>
              </a:r>
              <a:r>
                <a:rPr lang="fr-FR" sz="1100" dirty="0">
                  <a:latin typeface="Barlow" panose="00000500000000000000" pitchFamily="2" charset="0"/>
                </a:rPr>
                <a:t> di Observ'Alp sono presenti 4 aeroporti, di cui 2 principali</a:t>
              </a: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:</a:t>
              </a:r>
            </a:p>
            <a:p>
              <a:pPr marL="18000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lang="fr-FR" sz="1100" kern="1200" dirty="0">
                  <a:latin typeface="Barlow"/>
                  <a:ea typeface="+mn-ea"/>
                  <a:cs typeface="+mn-cs"/>
                </a:rPr>
                <a:t>Torino: 4 milioni di passeggeri</a:t>
              </a:r>
            </a:p>
            <a:p>
              <a:pPr marL="180000" lvl="2" algn="just">
                <a:spcBef>
                  <a:spcPts val="600"/>
                </a:spcBef>
                <a:buClrTx/>
                <a:defRPr/>
              </a:pPr>
              <a:r>
                <a:rPr lang="fr-FR" sz="1100" kern="1200" dirty="0">
                  <a:latin typeface="Barlow"/>
                  <a:ea typeface="+mn-ea"/>
                  <a:cs typeface="+mn-cs"/>
                </a:rPr>
                <a:t>Nizza: 12 milioni di passeggeri</a:t>
              </a:r>
              <a:endPara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endParaRPr>
            </a:p>
          </p:txBody>
        </p:sp>
        <p:pic>
          <p:nvPicPr>
            <p:cNvPr id="4" name="Graphique 3" descr="Avion avec un remplissage uni">
              <a:extLst>
                <a:ext uri="{FF2B5EF4-FFF2-40B4-BE49-F238E27FC236}">
                  <a16:creationId xmlns:a16="http://schemas.microsoft.com/office/drawing/2014/main" id="{1747813E-2421-4168-ADFC-F58D09A6B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877" y="406260"/>
              <a:ext cx="914400" cy="914400"/>
            </a:xfrm>
            <a:prstGeom prst="rect">
              <a:avLst/>
            </a:prstGeom>
          </p:spPr>
        </p:pic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06A281E1-9717-4578-95E3-71977D7C889B}"/>
              </a:ext>
            </a:extLst>
          </p:cNvPr>
          <p:cNvGrpSpPr/>
          <p:nvPr/>
        </p:nvGrpSpPr>
        <p:grpSpPr>
          <a:xfrm>
            <a:off x="79877" y="3125246"/>
            <a:ext cx="3204290" cy="1380529"/>
            <a:chOff x="79877" y="3125246"/>
            <a:chExt cx="3204290" cy="1380529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72A57873-8FDA-45AA-A62F-F5503B88E745}"/>
                </a:ext>
              </a:extLst>
            </p:cNvPr>
            <p:cNvSpPr txBox="1"/>
            <p:nvPr/>
          </p:nvSpPr>
          <p:spPr>
            <a:xfrm>
              <a:off x="984834" y="3125246"/>
              <a:ext cx="2299333" cy="12618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lang="fr-FR" sz="1100" dirty="0">
                  <a:latin typeface="Barlow" panose="00000500000000000000" pitchFamily="2" charset="0"/>
                </a:rPr>
                <a:t>Per quanto </a:t>
              </a:r>
              <a:r>
                <a:rPr lang="fr-FR" sz="1100" dirty="0" err="1">
                  <a:latin typeface="Barlow" panose="00000500000000000000" pitchFamily="2" charset="0"/>
                </a:rPr>
                <a:t>riguarda</a:t>
              </a:r>
              <a:r>
                <a:rPr lang="fr-FR" sz="1100" dirty="0">
                  <a:latin typeface="Barlow" panose="00000500000000000000" pitchFamily="2" charset="0"/>
                </a:rPr>
                <a:t> </a:t>
              </a:r>
              <a:r>
                <a:rPr lang="fr-FR" sz="1100" dirty="0" err="1">
                  <a:latin typeface="Barlow" panose="00000500000000000000" pitchFamily="2" charset="0"/>
                </a:rPr>
                <a:t>gli</a:t>
              </a:r>
              <a:r>
                <a:rPr lang="fr-FR" sz="1100" dirty="0">
                  <a:latin typeface="Barlow" panose="00000500000000000000" pitchFamily="2" charset="0"/>
                </a:rPr>
                <a:t> </a:t>
              </a:r>
              <a:r>
                <a:rPr lang="fr-FR" sz="1100" dirty="0" err="1">
                  <a:latin typeface="Barlow" panose="00000500000000000000" pitchFamily="2" charset="0"/>
                </a:rPr>
                <a:t>attraversamenti</a:t>
              </a:r>
              <a:r>
                <a:rPr lang="fr-FR" sz="1100" dirty="0">
                  <a:latin typeface="Barlow" panose="00000500000000000000" pitchFamily="2" charset="0"/>
                </a:rPr>
                <a:t> stradali .</a:t>
              </a:r>
            </a:p>
            <a:p>
              <a:pPr marL="18000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lang="fr-FR" sz="1100" dirty="0">
                  <a:latin typeface="Barlow" panose="00000500000000000000" pitchFamily="2" charset="0"/>
                </a:rPr>
                <a:t>A sud: l'</a:t>
              </a:r>
              <a:r>
                <a:rPr lang="fr-FR" sz="1100" dirty="0" err="1">
                  <a:latin typeface="Barlow" panose="00000500000000000000" pitchFamily="2" charset="0"/>
                </a:rPr>
                <a:t>autostrada</a:t>
              </a:r>
              <a:r>
                <a:rPr lang="fr-FR" sz="1100" dirty="0">
                  <a:latin typeface="Barlow" panose="00000500000000000000" pitchFamily="2" charset="0"/>
                </a:rPr>
                <a:t> E80</a:t>
              </a:r>
            </a:p>
            <a:p>
              <a:pPr lvl="4" algn="just">
                <a:spcBef>
                  <a:spcPts val="600"/>
                </a:spcBef>
                <a:buClrTx/>
                <a:defRPr/>
              </a:pPr>
              <a:r>
                <a:rPr lang="fr-FR" sz="1100" i="1" dirty="0">
                  <a:latin typeface="Barlow" panose="00000500000000000000" pitchFamily="2" charset="0"/>
                </a:rPr>
                <a:t>Si tratta dell'</a:t>
              </a:r>
              <a:r>
                <a:rPr lang="fr-FR" sz="1100" b="1" i="1" dirty="0">
                  <a:latin typeface="Barlow" panose="00000500000000000000" pitchFamily="2" charset="0"/>
                </a:rPr>
                <a:t>unico attraversamento autostradale </a:t>
              </a:r>
              <a:r>
                <a:rPr lang="fr-FR" sz="1100" b="1" i="1" dirty="0" err="1">
                  <a:latin typeface="Barlow" panose="00000500000000000000" pitchFamily="2" charset="0"/>
                </a:rPr>
                <a:t>transfrontaliero</a:t>
              </a:r>
              <a:r>
                <a:rPr lang="fr-FR" sz="1100" b="1" i="1" dirty="0">
                  <a:latin typeface="Barlow" panose="00000500000000000000" pitchFamily="2" charset="0"/>
                </a:rPr>
                <a:t> </a:t>
              </a:r>
              <a:r>
                <a:rPr lang="fr-FR" sz="1100" i="1" dirty="0" err="1">
                  <a:latin typeface="Barlow" panose="00000500000000000000" pitchFamily="2" charset="0"/>
                </a:rPr>
                <a:t>del</a:t>
              </a:r>
              <a:r>
                <a:rPr lang="fr-FR" sz="1100" i="1" dirty="0">
                  <a:latin typeface="Barlow" panose="00000500000000000000" pitchFamily="2" charset="0"/>
                </a:rPr>
                <a:t> </a:t>
              </a:r>
              <a:r>
                <a:rPr lang="fr-FR" sz="1100" i="1" dirty="0" err="1">
                  <a:latin typeface="Barlow" panose="00000500000000000000" pitchFamily="2" charset="0"/>
                </a:rPr>
                <a:t>territorio</a:t>
              </a:r>
              <a:r>
                <a:rPr lang="fr-FR" sz="1100" i="1" dirty="0">
                  <a:latin typeface="Barlow" panose="00000500000000000000" pitchFamily="2" charset="0"/>
                </a:rPr>
                <a:t>.</a:t>
              </a:r>
            </a:p>
          </p:txBody>
        </p:sp>
        <p:pic>
          <p:nvPicPr>
            <p:cNvPr id="12" name="Graphique 11" descr="Voiture avec un remplissage uni">
              <a:extLst>
                <a:ext uri="{FF2B5EF4-FFF2-40B4-BE49-F238E27FC236}">
                  <a16:creationId xmlns:a16="http://schemas.microsoft.com/office/drawing/2014/main" id="{70381B75-C614-4E7E-81D2-6873A0A1A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9877" y="3591375"/>
              <a:ext cx="914400" cy="914400"/>
            </a:xfrm>
            <a:prstGeom prst="rect">
              <a:avLst/>
            </a:prstGeom>
          </p:spPr>
        </p:pic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E552C621-600A-4652-9C29-C7E0909B2425}"/>
              </a:ext>
            </a:extLst>
          </p:cNvPr>
          <p:cNvGrpSpPr/>
          <p:nvPr/>
        </p:nvGrpSpPr>
        <p:grpSpPr>
          <a:xfrm>
            <a:off x="66172" y="1365366"/>
            <a:ext cx="3195186" cy="1677382"/>
            <a:chOff x="66172" y="1443004"/>
            <a:chExt cx="3195186" cy="1677382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66DAB30E-6E3F-4B89-9D6D-94B6888DFA7A}"/>
                </a:ext>
              </a:extLst>
            </p:cNvPr>
            <p:cNvSpPr txBox="1"/>
            <p:nvPr/>
          </p:nvSpPr>
          <p:spPr>
            <a:xfrm>
              <a:off x="66172" y="1443004"/>
              <a:ext cx="2299332" cy="16773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lang="fr-FR" sz="1100" dirty="0">
                  <a:latin typeface="Barlow" panose="00000500000000000000" pitchFamily="2" charset="0"/>
                </a:rPr>
                <a:t>Diverse linee ferroviarie attraversano il confine per servire le stazioni principali.</a:t>
              </a:r>
            </a:p>
            <a:p>
              <a:pPr marL="18000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lang="fr-FR" sz="1100" dirty="0">
                  <a:latin typeface="Barlow" panose="00000500000000000000" pitchFamily="2" charset="0"/>
                </a:rPr>
                <a:t>Torino: 70 milioni di passeggeri</a:t>
              </a:r>
            </a:p>
            <a:p>
              <a:pPr marL="180000" lvl="5" algn="just">
                <a:spcBef>
                  <a:spcPts val="600"/>
                </a:spcBef>
                <a:buClrTx/>
                <a:defRPr/>
              </a:pPr>
              <a:r>
                <a:rPr lang="fr-FR" sz="1100" dirty="0">
                  <a:latin typeface="Barlow" panose="00000500000000000000" pitchFamily="2" charset="0"/>
                </a:rPr>
                <a:t>Nizza: 9 milioni di passeggeri</a:t>
              </a:r>
            </a:p>
            <a:p>
              <a:pPr algn="just">
                <a:spcBef>
                  <a:spcPts val="600"/>
                </a:spcBef>
                <a:buClrTx/>
                <a:defRPr/>
              </a:pPr>
              <a:r>
                <a:rPr kumimoji="0" lang="fr-FR" sz="11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Il </a:t>
              </a:r>
              <a:r>
                <a:rPr kumimoji="0" lang="fr-FR" sz="11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territorio</a:t>
              </a:r>
              <a:r>
                <a:rPr kumimoji="0" lang="fr-FR" sz="11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 Observ'Alp </a:t>
              </a:r>
              <a:r>
                <a:rPr kumimoji="0" lang="fr-FR" sz="11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non dispone di un collegamento ferroviario transfrontaliero ad alta velocità.</a:t>
              </a:r>
            </a:p>
          </p:txBody>
        </p:sp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C6205F15-9452-4123-BEEC-96FDF0EA0592}"/>
                </a:ext>
              </a:extLst>
            </p:cNvPr>
            <p:cNvGrpSpPr/>
            <p:nvPr/>
          </p:nvGrpSpPr>
          <p:grpSpPr>
            <a:xfrm>
              <a:off x="2472879" y="1726163"/>
              <a:ext cx="788479" cy="1111065"/>
              <a:chOff x="114339" y="1927381"/>
              <a:chExt cx="788479" cy="1111065"/>
            </a:xfrm>
          </p:grpSpPr>
          <p:grpSp>
            <p:nvGrpSpPr>
              <p:cNvPr id="32" name="Groupe 31">
                <a:extLst>
                  <a:ext uri="{FF2B5EF4-FFF2-40B4-BE49-F238E27FC236}">
                    <a16:creationId xmlns:a16="http://schemas.microsoft.com/office/drawing/2014/main" id="{9A0E63D4-9471-46D3-B73E-0D6F1DC5E717}"/>
                  </a:ext>
                </a:extLst>
              </p:cNvPr>
              <p:cNvGrpSpPr/>
              <p:nvPr/>
            </p:nvGrpSpPr>
            <p:grpSpPr>
              <a:xfrm>
                <a:off x="224706" y="1927381"/>
                <a:ext cx="624743" cy="1039652"/>
                <a:chOff x="212558" y="1961432"/>
                <a:chExt cx="665241" cy="1107045"/>
              </a:xfrm>
            </p:grpSpPr>
            <p:sp>
              <p:nvSpPr>
                <p:cNvPr id="26" name="Triangle isocèle 25">
                  <a:extLst>
                    <a:ext uri="{FF2B5EF4-FFF2-40B4-BE49-F238E27FC236}">
                      <a16:creationId xmlns:a16="http://schemas.microsoft.com/office/drawing/2014/main" id="{BF03BD0B-68C0-4E05-A41B-F314881A0DBE}"/>
                    </a:ext>
                  </a:extLst>
                </p:cNvPr>
                <p:cNvSpPr/>
                <p:nvPr/>
              </p:nvSpPr>
              <p:spPr>
                <a:xfrm>
                  <a:off x="249327" y="2467668"/>
                  <a:ext cx="591702" cy="600809"/>
                </a:xfrm>
                <a:prstGeom prst="triangle">
                  <a:avLst/>
                </a:prstGeom>
                <a:noFill/>
                <a:ln w="76200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solidFill>
                      <a:schemeClr val="accent2"/>
                    </a:solidFill>
                  </a:endParaRPr>
                </a:p>
              </p:txBody>
            </p:sp>
            <p:grpSp>
              <p:nvGrpSpPr>
                <p:cNvPr id="15" name="Groupe 14">
                  <a:extLst>
                    <a:ext uri="{FF2B5EF4-FFF2-40B4-BE49-F238E27FC236}">
                      <a16:creationId xmlns:a16="http://schemas.microsoft.com/office/drawing/2014/main" id="{1EA442A5-AADF-4FFF-B3B2-0FC70C0ACE8C}"/>
                    </a:ext>
                  </a:extLst>
                </p:cNvPr>
                <p:cNvGrpSpPr/>
                <p:nvPr/>
              </p:nvGrpSpPr>
              <p:grpSpPr>
                <a:xfrm>
                  <a:off x="212558" y="1961432"/>
                  <a:ext cx="665241" cy="857968"/>
                  <a:chOff x="212558" y="1961432"/>
                  <a:chExt cx="665241" cy="857968"/>
                </a:xfrm>
              </p:grpSpPr>
              <p:sp>
                <p:nvSpPr>
                  <p:cNvPr id="13" name="Rectangle : coins arrondis 12">
                    <a:extLst>
                      <a:ext uri="{FF2B5EF4-FFF2-40B4-BE49-F238E27FC236}">
                        <a16:creationId xmlns:a16="http://schemas.microsoft.com/office/drawing/2014/main" id="{F5DA2FFA-8557-4365-8D0B-5F67F37AF6B1}"/>
                      </a:ext>
                    </a:extLst>
                  </p:cNvPr>
                  <p:cNvSpPr/>
                  <p:nvPr/>
                </p:nvSpPr>
                <p:spPr>
                  <a:xfrm>
                    <a:off x="212558" y="2085975"/>
                    <a:ext cx="665241" cy="733425"/>
                  </a:xfrm>
                  <a:prstGeom prst="round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>
                      <a:solidFill>
                        <a:schemeClr val="accent2"/>
                      </a:solidFill>
                    </a:endParaRPr>
                  </a:p>
                </p:txBody>
              </p:sp>
              <p:sp>
                <p:nvSpPr>
                  <p:cNvPr id="14" name="Ellipse 13">
                    <a:extLst>
                      <a:ext uri="{FF2B5EF4-FFF2-40B4-BE49-F238E27FC236}">
                        <a16:creationId xmlns:a16="http://schemas.microsoft.com/office/drawing/2014/main" id="{856E0762-0274-4CA0-911B-5E9BA1977F36}"/>
                      </a:ext>
                    </a:extLst>
                  </p:cNvPr>
                  <p:cNvSpPr/>
                  <p:nvPr/>
                </p:nvSpPr>
                <p:spPr>
                  <a:xfrm>
                    <a:off x="212558" y="1961432"/>
                    <a:ext cx="665241" cy="38171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solidFill>
                        <a:schemeClr val="accent2"/>
                      </a:solidFill>
                    </a:endParaRPr>
                  </a:p>
                </p:txBody>
              </p:sp>
            </p:grpSp>
            <p:grpSp>
              <p:nvGrpSpPr>
                <p:cNvPr id="18" name="Groupe 17">
                  <a:extLst>
                    <a:ext uri="{FF2B5EF4-FFF2-40B4-BE49-F238E27FC236}">
                      <a16:creationId xmlns:a16="http://schemas.microsoft.com/office/drawing/2014/main" id="{E0C53BEC-A9E1-4E7D-84E4-B7FABDDAE929}"/>
                    </a:ext>
                  </a:extLst>
                </p:cNvPr>
                <p:cNvGrpSpPr/>
                <p:nvPr/>
              </p:nvGrpSpPr>
              <p:grpSpPr>
                <a:xfrm>
                  <a:off x="273183" y="2199752"/>
                  <a:ext cx="543990" cy="238284"/>
                  <a:chOff x="264252" y="2199752"/>
                  <a:chExt cx="543990" cy="238284"/>
                </a:xfrm>
              </p:grpSpPr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27606889-0F18-48A6-8031-48F7E27EDDA9}"/>
                      </a:ext>
                    </a:extLst>
                  </p:cNvPr>
                  <p:cNvSpPr/>
                  <p:nvPr/>
                </p:nvSpPr>
                <p:spPr>
                  <a:xfrm>
                    <a:off x="562094" y="2199752"/>
                    <a:ext cx="246148" cy="2382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solidFill>
                        <a:schemeClr val="accent2"/>
                      </a:solidFill>
                    </a:endParaRPr>
                  </a:p>
                </p:txBody>
              </p:sp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BAB68497-0C8E-4C6D-9F26-5EBFF2A9F38A}"/>
                      </a:ext>
                    </a:extLst>
                  </p:cNvPr>
                  <p:cNvSpPr/>
                  <p:nvPr/>
                </p:nvSpPr>
                <p:spPr>
                  <a:xfrm>
                    <a:off x="264252" y="2199752"/>
                    <a:ext cx="246148" cy="2382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solidFill>
                        <a:schemeClr val="accent2"/>
                      </a:solidFill>
                    </a:endParaRPr>
                  </a:p>
                </p:txBody>
              </p:sp>
            </p:grpSp>
            <p:grpSp>
              <p:nvGrpSpPr>
                <p:cNvPr id="17" name="Groupe 16">
                  <a:extLst>
                    <a:ext uri="{FF2B5EF4-FFF2-40B4-BE49-F238E27FC236}">
                      <a16:creationId xmlns:a16="http://schemas.microsoft.com/office/drawing/2014/main" id="{D9C2977A-6D37-4792-9DE0-424CB934D71F}"/>
                    </a:ext>
                  </a:extLst>
                </p:cNvPr>
                <p:cNvGrpSpPr/>
                <p:nvPr/>
              </p:nvGrpSpPr>
              <p:grpSpPr>
                <a:xfrm>
                  <a:off x="286098" y="2590297"/>
                  <a:ext cx="518161" cy="144000"/>
                  <a:chOff x="273777" y="2590297"/>
                  <a:chExt cx="518161" cy="144000"/>
                </a:xfrm>
              </p:grpSpPr>
              <p:sp>
                <p:nvSpPr>
                  <p:cNvPr id="16" name="Organigramme : Connecteur 15">
                    <a:extLst>
                      <a:ext uri="{FF2B5EF4-FFF2-40B4-BE49-F238E27FC236}">
                        <a16:creationId xmlns:a16="http://schemas.microsoft.com/office/drawing/2014/main" id="{F9AFA62E-C972-4955-B2DD-9380807D2653}"/>
                      </a:ext>
                    </a:extLst>
                  </p:cNvPr>
                  <p:cNvSpPr/>
                  <p:nvPr/>
                </p:nvSpPr>
                <p:spPr>
                  <a:xfrm>
                    <a:off x="273777" y="2590297"/>
                    <a:ext cx="144000" cy="1440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solidFill>
                        <a:schemeClr val="accent2"/>
                      </a:solidFill>
                    </a:endParaRPr>
                  </a:p>
                </p:txBody>
              </p:sp>
              <p:sp>
                <p:nvSpPr>
                  <p:cNvPr id="21" name="Organigramme : Connecteur 20">
                    <a:extLst>
                      <a:ext uri="{FF2B5EF4-FFF2-40B4-BE49-F238E27FC236}">
                        <a16:creationId xmlns:a16="http://schemas.microsoft.com/office/drawing/2014/main" id="{E544E55C-8A7F-40C6-AB68-82889935B8C5}"/>
                      </a:ext>
                    </a:extLst>
                  </p:cNvPr>
                  <p:cNvSpPr/>
                  <p:nvPr/>
                </p:nvSpPr>
                <p:spPr>
                  <a:xfrm>
                    <a:off x="647938" y="2590297"/>
                    <a:ext cx="144000" cy="1440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solidFill>
                        <a:schemeClr val="accent2"/>
                      </a:solidFill>
                    </a:endParaRPr>
                  </a:p>
                </p:txBody>
              </p:sp>
            </p:grpSp>
          </p:grp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C5D18F0-E5AB-4BC6-99F1-E5E69FC71D5A}"/>
                  </a:ext>
                </a:extLst>
              </p:cNvPr>
              <p:cNvSpPr/>
              <p:nvPr/>
            </p:nvSpPr>
            <p:spPr>
              <a:xfrm>
                <a:off x="114339" y="2915817"/>
                <a:ext cx="788479" cy="1226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pic>
        <p:nvPicPr>
          <p:cNvPr id="28" name="Image 27">
            <a:extLst>
              <a:ext uri="{FF2B5EF4-FFF2-40B4-BE49-F238E27FC236}">
                <a16:creationId xmlns:a16="http://schemas.microsoft.com/office/drawing/2014/main" id="{422584C8-25A8-48CE-BD58-0AB886C9877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391200" y="1022400"/>
            <a:ext cx="5599886" cy="3959999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F5B03D90-CCB1-4FEF-A8BD-6CA736429048}"/>
              </a:ext>
            </a:extLst>
          </p:cNvPr>
          <p:cNvSpPr txBox="1"/>
          <p:nvPr/>
        </p:nvSpPr>
        <p:spPr>
          <a:xfrm>
            <a:off x="0" y="4387698"/>
            <a:ext cx="3391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lvl="4" algn="just">
              <a:spcBef>
                <a:spcPts val="600"/>
              </a:spcBef>
              <a:buClrTx/>
              <a:defRPr/>
            </a:pPr>
            <a:r>
              <a:rPr lang="fr-FR" sz="1100" dirty="0">
                <a:latin typeface="Barlow" panose="00000500000000000000" pitchFamily="2" charset="0"/>
              </a:rPr>
              <a:t>Sul resto </a:t>
            </a:r>
            <a:r>
              <a:rPr lang="fr-FR" sz="1100" dirty="0" err="1">
                <a:latin typeface="Barlow" panose="00000500000000000000" pitchFamily="2" charset="0"/>
              </a:rPr>
              <a:t>del</a:t>
            </a:r>
            <a:r>
              <a:rPr lang="fr-FR" sz="1100" dirty="0">
                <a:latin typeface="Barlow" panose="00000500000000000000" pitchFamily="2" charset="0"/>
              </a:rPr>
              <a:t> confine: Colli </a:t>
            </a:r>
            <a:r>
              <a:rPr lang="fr-FR" sz="1100" dirty="0" err="1">
                <a:latin typeface="Barlow" panose="00000500000000000000" pitchFamily="2" charset="0"/>
              </a:rPr>
              <a:t>aperti</a:t>
            </a:r>
            <a:r>
              <a:rPr lang="fr-FR" sz="1100" dirty="0">
                <a:latin typeface="Barlow" panose="00000500000000000000" pitchFamily="2" charset="0"/>
              </a:rPr>
              <a:t> </a:t>
            </a:r>
            <a:r>
              <a:rPr lang="fr-FR" sz="1100" dirty="0" err="1">
                <a:latin typeface="Barlow" panose="00000500000000000000" pitchFamily="2" charset="0"/>
              </a:rPr>
              <a:t>stagionalmente</a:t>
            </a:r>
            <a:r>
              <a:rPr lang="fr-FR" sz="1100" dirty="0">
                <a:latin typeface="Barlow" panose="00000500000000000000" pitchFamily="2" charset="0"/>
              </a:rPr>
              <a:t>, </a:t>
            </a:r>
            <a:r>
              <a:rPr lang="it-IT" sz="1100" dirty="0">
                <a:latin typeface="Barlow" panose="00000500000000000000" pitchFamily="2" charset="0"/>
              </a:rPr>
              <a:t>ad eccezione del Colle di Monginevro (Briançon - Torino) e del Colle della Maddalena, che sono aperti tutto l'anno (escluso maltempo).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rl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186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 xmlns:a16="http://schemas.microsoft.com/office/drawing/2014/main" xmlns:a14="http://schemas.microsoft.com/office/drawing/2010/main" xmlns:asvg="http://schemas.microsoft.com/office/drawing/2016/SVG/main" xmlns:p14="http://schemas.microsoft.com/office/powerpoint/2010/main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8ED2B36-2B90-459F-99D6-999B513737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7645" cy="1007645"/>
          </a:xfrm>
          <a:prstGeom prst="rect">
            <a:avLst/>
          </a:prstGeom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BBCFDADE-94A5-44E9-9E60-865F9FB6B168}"/>
              </a:ext>
            </a:extLst>
          </p:cNvPr>
          <p:cNvGrpSpPr/>
          <p:nvPr/>
        </p:nvGrpSpPr>
        <p:grpSpPr>
          <a:xfrm>
            <a:off x="1007643" y="161804"/>
            <a:ext cx="4743933" cy="684037"/>
            <a:chOff x="1007644" y="151737"/>
            <a:chExt cx="4035952" cy="684037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ED7DF7CB-1DC3-47F4-9A46-CCBABCD717B7}"/>
                </a:ext>
              </a:extLst>
            </p:cNvPr>
            <p:cNvSpPr txBox="1"/>
            <p:nvPr/>
          </p:nvSpPr>
          <p:spPr>
            <a:xfrm flipH="1">
              <a:off x="1007645" y="151737"/>
              <a:ext cx="40359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00" b="1" dirty="0">
                  <a:solidFill>
                    <a:schemeClr val="tx1"/>
                  </a:solidFill>
                  <a:latin typeface="Barlow Condensed" panose="00000506000000000000" pitchFamily="2" charset="0"/>
                </a:rPr>
                <a:t>Mappa 5</a:t>
              </a:r>
              <a:r>
                <a:rPr lang="fr-FR" sz="1800" dirty="0">
                  <a:solidFill>
                    <a:schemeClr val="tx1"/>
                  </a:solidFill>
                  <a:latin typeface="Barlow Condensed" panose="00000506000000000000" pitchFamily="2" charset="0"/>
                </a:rPr>
                <a:t>: Rilievo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F966BBE-1631-4526-8F75-B92B8A0F20FD}"/>
                </a:ext>
              </a:extLst>
            </p:cNvPr>
            <p:cNvSpPr txBox="1"/>
            <p:nvPr/>
          </p:nvSpPr>
          <p:spPr>
            <a:xfrm flipH="1">
              <a:off x="1007644" y="549542"/>
              <a:ext cx="4035951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fr-FR" i="1" kern="1200" dirty="0">
                  <a:solidFill>
                    <a:srgbClr val="00A3D4"/>
                  </a:solidFill>
                  <a:latin typeface="Barlow" panose="00000500000000000000" pitchFamily="2" charset="0"/>
                  <a:ea typeface="+mn-ea"/>
                  <a:cs typeface="+mn-cs"/>
                </a:rPr>
                <a:t>Sfide e opportunità</a:t>
              </a:r>
              <a:endPara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srgbClr val="00A3D4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D99D9662-6119-486C-9483-C1C699302A02}"/>
              </a:ext>
            </a:extLst>
          </p:cNvPr>
          <p:cNvSpPr txBox="1"/>
          <p:nvPr/>
        </p:nvSpPr>
        <p:spPr>
          <a:xfrm>
            <a:off x="5845825" y="1022684"/>
            <a:ext cx="3144983" cy="35240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Questa mappa mostra i metri sul livello del mare nelle diverse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aree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del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territorio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 Observ'Alp.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fr-FR" sz="11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Il terreno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, particolarmente </a:t>
            </a:r>
            <a:r>
              <a:rPr kumimoji="0" lang="fr-FR" sz="11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alto 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nella zona di confine franco-italiana, rende 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difficile lo sviluppo </a:t>
            </a:r>
            <a:r>
              <a:rPr kumimoji="0" lang="fr-FR" sz="11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di reti di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 trasporto 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e 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infrastrutture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Le zone 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di alta quota 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e di montagna, soprattutto quelle lontane dal confine come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nella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 Città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Metropolitana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 di Torino sul versante italiano, possono soffrire di </a:t>
            </a:r>
            <a:r>
              <a:rPr lang="fr-FR" sz="1100" b="1" kern="1200" dirty="0">
                <a:latin typeface="Barlow"/>
                <a:ea typeface="+mn-ea"/>
                <a:cs typeface="+mn-cs"/>
              </a:rPr>
              <a:t>isolamento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Le aree 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basse 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e accessibili lungo la costa della Costa Azzurra (come Nizza e Imperia) sono soggette a una forte 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pressione 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in termini di 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urbanizzazione 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e 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infrastrutture 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(aeroporti, porti, reti stradali e ferroviarie), che crea 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sfide in termini di conservazione dell'ambiente 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e gestione sostenibile del territorio. Tuttavia, queste regioni beneficiano 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di una maggiore accessibilità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2239A0B-3F46-4C06-A351-0808AF3B62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3192" y="1022684"/>
            <a:ext cx="5599885" cy="39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23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 xmlns:a16="http://schemas.microsoft.com/office/drawing/2014/main" xmlns:a14="http://schemas.microsoft.com/office/drawing/2010/main" xmlns:p14="http://schemas.microsoft.com/office/powerpoint/2010/main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8ED2B36-2B90-459F-99D6-999B513737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355" y="0"/>
            <a:ext cx="1007645" cy="1007645"/>
          </a:xfrm>
          <a:prstGeom prst="rect">
            <a:avLst/>
          </a:prstGeom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BBCFDADE-94A5-44E9-9E60-865F9FB6B168}"/>
              </a:ext>
            </a:extLst>
          </p:cNvPr>
          <p:cNvGrpSpPr/>
          <p:nvPr/>
        </p:nvGrpSpPr>
        <p:grpSpPr>
          <a:xfrm>
            <a:off x="3392422" y="160817"/>
            <a:ext cx="4743933" cy="684037"/>
            <a:chOff x="1007644" y="151737"/>
            <a:chExt cx="4035952" cy="684037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ED7DF7CB-1DC3-47F4-9A46-CCBABCD717B7}"/>
                </a:ext>
              </a:extLst>
            </p:cNvPr>
            <p:cNvSpPr txBox="1"/>
            <p:nvPr/>
          </p:nvSpPr>
          <p:spPr>
            <a:xfrm flipH="1">
              <a:off x="1007645" y="151737"/>
              <a:ext cx="40359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800" b="1" dirty="0">
                  <a:solidFill>
                    <a:schemeClr val="tx1"/>
                  </a:solidFill>
                  <a:latin typeface="Barlow Condensed" panose="00000506000000000000" pitchFamily="2" charset="0"/>
                </a:rPr>
                <a:t>Mappa 6</a:t>
              </a:r>
              <a:r>
                <a:rPr lang="fr-FR" sz="1800" dirty="0">
                  <a:solidFill>
                    <a:schemeClr val="tx1"/>
                  </a:solidFill>
                  <a:latin typeface="Barlow Condensed" panose="00000506000000000000" pitchFamily="2" charset="0"/>
                </a:rPr>
                <a:t>: Uso del suolo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F966BBE-1631-4526-8F75-B92B8A0F20FD}"/>
                </a:ext>
              </a:extLst>
            </p:cNvPr>
            <p:cNvSpPr txBox="1"/>
            <p:nvPr/>
          </p:nvSpPr>
          <p:spPr>
            <a:xfrm flipH="1">
              <a:off x="1007644" y="549542"/>
              <a:ext cx="4035951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fr-FR" i="1" kern="1200" dirty="0">
                  <a:solidFill>
                    <a:srgbClr val="00A3D4"/>
                  </a:solidFill>
                  <a:latin typeface="Barlow" panose="00000500000000000000" pitchFamily="2" charset="0"/>
                  <a:ea typeface="+mn-ea"/>
                  <a:cs typeface="+mn-cs"/>
                </a:rPr>
                <a:t>Un </a:t>
              </a:r>
              <a:r>
                <a:rPr lang="fr-FR" i="1" kern="1200" dirty="0" err="1">
                  <a:solidFill>
                    <a:srgbClr val="00A3D4"/>
                  </a:solidFill>
                  <a:latin typeface="Barlow" panose="00000500000000000000" pitchFamily="2" charset="0"/>
                  <a:ea typeface="+mn-ea"/>
                  <a:cs typeface="+mn-cs"/>
                </a:rPr>
                <a:t>paesaggio</a:t>
              </a:r>
              <a:r>
                <a:rPr lang="fr-FR" i="1" kern="1200" dirty="0">
                  <a:solidFill>
                    <a:srgbClr val="00A3D4"/>
                  </a:solidFill>
                  <a:latin typeface="Barlow" panose="00000500000000000000" pitchFamily="2" charset="0"/>
                  <a:ea typeface="+mn-ea"/>
                  <a:cs typeface="+mn-cs"/>
                </a:rPr>
                <a:t> </a:t>
              </a:r>
              <a:r>
                <a:rPr lang="fr-FR" i="1" kern="1200" dirty="0" err="1">
                  <a:solidFill>
                    <a:srgbClr val="00A3D4"/>
                  </a:solidFill>
                  <a:latin typeface="Barlow" panose="00000500000000000000" pitchFamily="2" charset="0"/>
                  <a:ea typeface="+mn-ea"/>
                  <a:cs typeface="+mn-cs"/>
                </a:rPr>
                <a:t>perlopiù</a:t>
              </a:r>
              <a:r>
                <a:rPr lang="fr-FR" i="1" kern="1200" dirty="0">
                  <a:solidFill>
                    <a:srgbClr val="00A3D4"/>
                  </a:solidFill>
                  <a:latin typeface="Barlow" panose="00000500000000000000" pitchFamily="2" charset="0"/>
                  <a:ea typeface="+mn-ea"/>
                  <a:cs typeface="+mn-cs"/>
                </a:rPr>
                <a:t> rurale</a:t>
              </a:r>
              <a:endPara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srgbClr val="00A3D4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9621EBD6-9BE2-4211-92E1-7CE66758C5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4072271"/>
            <a:ext cx="1322617" cy="1086168"/>
          </a:xfrm>
          <a:prstGeom prst="rect">
            <a:avLst/>
          </a:prstGeom>
        </p:spPr>
      </p:pic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54FC6CB9-A091-47B9-83ED-004BE03A05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7817636"/>
              </p:ext>
            </p:extLst>
          </p:nvPr>
        </p:nvGraphicFramePr>
        <p:xfrm>
          <a:off x="0" y="384982"/>
          <a:ext cx="3477143" cy="3835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D8100681-C001-4C42-925C-A97349D3969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391200" y="1022684"/>
            <a:ext cx="5599885" cy="39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98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 xmlns:a16="http://schemas.microsoft.com/office/drawing/2014/main" xmlns:a14="http://schemas.microsoft.com/office/drawing/2010/main" xmlns:p14="http://schemas.microsoft.com/office/powerpoint/2010/main" xmlns:c="http://schemas.openxmlformats.org/drawingml/2006/chart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61;p46">
            <a:extLst>
              <a:ext uri="{FF2B5EF4-FFF2-40B4-BE49-F238E27FC236}">
                <a16:creationId xmlns:a16="http://schemas.microsoft.com/office/drawing/2014/main" id="{095750B8-5C7E-4D4C-A391-16081163FDB8}"/>
              </a:ext>
            </a:extLst>
          </p:cNvPr>
          <p:cNvSpPr txBox="1">
            <a:spLocks/>
          </p:cNvSpPr>
          <p:nvPr/>
        </p:nvSpPr>
        <p:spPr>
          <a:xfrm>
            <a:off x="0" y="137720"/>
            <a:ext cx="8974499" cy="6031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Clr>
                <a:schemeClr val="dk1"/>
              </a:buClr>
              <a:buSzPts val="1100"/>
            </a:pPr>
            <a:r>
              <a:rPr lang="fr-FR" sz="2800" dirty="0">
                <a:solidFill>
                  <a:srgbClr val="165B94"/>
                </a:solidFill>
                <a:latin typeface="VL Rodina" panose="00000500000000000000" pitchFamily="50" charset="0"/>
              </a:rPr>
              <a:t>Da dove provengono i </a:t>
            </a:r>
            <a:r>
              <a:rPr lang="fr-FR" sz="2800" dirty="0" err="1">
                <a:solidFill>
                  <a:srgbClr val="165B94"/>
                </a:solidFill>
                <a:latin typeface="VL Rodina" panose="00000500000000000000" pitchFamily="50" charset="0"/>
              </a:rPr>
              <a:t>dati</a:t>
            </a:r>
            <a:r>
              <a:rPr lang="fr-FR" sz="2800" dirty="0">
                <a:solidFill>
                  <a:srgbClr val="165B94"/>
                </a:solidFill>
                <a:latin typeface="VL Rodina" panose="00000500000000000000" pitchFamily="50" charset="0"/>
              </a:rPr>
              <a:t> di Observ'Alp?</a:t>
            </a:r>
          </a:p>
        </p:txBody>
      </p:sp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id="{7500762E-CFA2-49DF-901C-9DD9071F82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7801224"/>
              </p:ext>
            </p:extLst>
          </p:nvPr>
        </p:nvGraphicFramePr>
        <p:xfrm>
          <a:off x="-21264" y="635540"/>
          <a:ext cx="5687438" cy="4527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DB4B8132-5CA6-4FE5-BE42-8B3A94A428EA}"/>
              </a:ext>
            </a:extLst>
          </p:cNvPr>
          <p:cNvSpPr txBox="1"/>
          <p:nvPr/>
        </p:nvSpPr>
        <p:spPr>
          <a:xfrm>
            <a:off x="5435955" y="1290537"/>
            <a:ext cx="15110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5"/>
                </a:solidFill>
                <a:latin typeface="VL Rodina" panose="00000500000000000000" pitchFamily="50" charset="0"/>
              </a:rPr>
              <a:t>MONACO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CD7BE8A-B400-4596-881A-C76A62505A55}"/>
              </a:ext>
            </a:extLst>
          </p:cNvPr>
          <p:cNvSpPr txBox="1"/>
          <p:nvPr/>
        </p:nvSpPr>
        <p:spPr>
          <a:xfrm>
            <a:off x="5435955" y="2182862"/>
            <a:ext cx="15110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5"/>
                </a:solidFill>
                <a:latin typeface="VL Rodina" panose="00000500000000000000" pitchFamily="50" charset="0"/>
              </a:rPr>
              <a:t>FRANCIA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5DF4C9E-1AF3-4DA9-B38D-4DFBF3F87A64}"/>
              </a:ext>
            </a:extLst>
          </p:cNvPr>
          <p:cNvSpPr txBox="1"/>
          <p:nvPr/>
        </p:nvSpPr>
        <p:spPr>
          <a:xfrm>
            <a:off x="5435955" y="3107613"/>
            <a:ext cx="15110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5"/>
                </a:solidFill>
                <a:latin typeface="VL Rodina" panose="00000500000000000000" pitchFamily="50" charset="0"/>
              </a:rPr>
              <a:t>ITALIA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ED6E2DF-9C47-4620-8C60-9F8F43A35E45}"/>
              </a:ext>
            </a:extLst>
          </p:cNvPr>
          <p:cNvSpPr txBox="1"/>
          <p:nvPr/>
        </p:nvSpPr>
        <p:spPr>
          <a:xfrm>
            <a:off x="5435955" y="3999940"/>
            <a:ext cx="15110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5"/>
                </a:solidFill>
                <a:latin typeface="VL Rodina" panose="00000500000000000000" pitchFamily="50" charset="0"/>
              </a:rPr>
              <a:t>EUROPA</a:t>
            </a:r>
          </a:p>
        </p:txBody>
      </p:sp>
    </p:spTree>
    <p:extLst>
      <p:ext uri="{BB962C8B-B14F-4D97-AF65-F5344CB8AC3E}">
        <p14:creationId xmlns:p14="http://schemas.microsoft.com/office/powerpoint/2010/main" val="1064555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 xmlns:a16="http://schemas.microsoft.com/office/drawing/2014/main" xmlns:p14="http://schemas.microsoft.com/office/powerpoint/2010/main" xmlns:dgm="http://schemas.openxmlformats.org/drawingml/2006/diagram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0"/>
          <p:cNvSpPr txBox="1">
            <a:spLocks noGrp="1"/>
          </p:cNvSpPr>
          <p:nvPr>
            <p:ph type="title"/>
          </p:nvPr>
        </p:nvSpPr>
        <p:spPr>
          <a:xfrm>
            <a:off x="996725" y="251416"/>
            <a:ext cx="7150550" cy="3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>
                <a:solidFill>
                  <a:schemeClr val="accent1"/>
                </a:solidFill>
                <a:latin typeface="VL Rodina" panose="00000500000000000000" pitchFamily="50" charset="0"/>
                <a:sym typeface="Fira Sans Extra Condensed Medium"/>
              </a:rPr>
              <a:t>Difficoltà incontrate nella raccolta dei dati</a:t>
            </a:r>
          </a:p>
        </p:txBody>
      </p:sp>
      <p:grpSp>
        <p:nvGrpSpPr>
          <p:cNvPr id="14" name="Google Shape;261;p20">
            <a:extLst>
              <a:ext uri="{FF2B5EF4-FFF2-40B4-BE49-F238E27FC236}">
                <a16:creationId xmlns:a16="http://schemas.microsoft.com/office/drawing/2014/main" id="{B338D245-3E24-4E33-9625-4B67BCDA9182}"/>
              </a:ext>
            </a:extLst>
          </p:cNvPr>
          <p:cNvGrpSpPr/>
          <p:nvPr/>
        </p:nvGrpSpPr>
        <p:grpSpPr>
          <a:xfrm>
            <a:off x="1400800" y="1102375"/>
            <a:ext cx="7165684" cy="4040983"/>
            <a:chOff x="3956491" y="1102411"/>
            <a:chExt cx="7165684" cy="4040983"/>
          </a:xfrm>
        </p:grpSpPr>
        <p:sp>
          <p:nvSpPr>
            <p:cNvPr id="21" name="Google Shape;263;p20">
              <a:extLst>
                <a:ext uri="{FF2B5EF4-FFF2-40B4-BE49-F238E27FC236}">
                  <a16:creationId xmlns:a16="http://schemas.microsoft.com/office/drawing/2014/main" id="{409FE4BC-3F5F-4414-B6E3-333FB2ADBF0B}"/>
                </a:ext>
              </a:extLst>
            </p:cNvPr>
            <p:cNvSpPr txBox="1"/>
            <p:nvPr/>
          </p:nvSpPr>
          <p:spPr>
            <a:xfrm>
              <a:off x="6415056" y="1102411"/>
              <a:ext cx="4707119" cy="38154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fr-FR" sz="1200" b="1" dirty="0">
                  <a:latin typeface="Barlow" panose="00000500000000000000" pitchFamily="2" charset="0"/>
                </a:rPr>
                <a:t>Dati statistici: </a:t>
              </a:r>
              <a:r>
                <a:rPr lang="fr-FR" sz="1200" dirty="0">
                  <a:latin typeface="Barlow" panose="00000500000000000000" pitchFamily="2" charset="0"/>
                </a:rPr>
                <a:t>difficoltà a identificare i fornitori di dati: INSEE (Francia), ISTAT (Italia) e IMSEE (Monaco)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fr-FR" sz="1200" b="1" dirty="0">
                  <a:latin typeface="Barlow" panose="00000500000000000000" pitchFamily="2" charset="0"/>
                </a:rPr>
                <a:t>Mancanza di dati</a:t>
              </a:r>
              <a:r>
                <a:rPr lang="fr-FR" sz="1200" dirty="0">
                  <a:latin typeface="Barlow" panose="00000500000000000000" pitchFamily="2" charset="0"/>
                </a:rPr>
                <a:t>: in alcune aree di interesse del progetto, il partenariato si è trovato di fronte a una generale mancanza di dati, come nel caso della </a:t>
              </a:r>
              <a:r>
                <a:rPr lang="fr-FR" sz="1200" dirty="0" err="1">
                  <a:latin typeface="Barlow" panose="00000500000000000000" pitchFamily="2" charset="0"/>
                </a:rPr>
                <a:t>mobilità</a:t>
              </a:r>
              <a:r>
                <a:rPr lang="fr-FR" sz="1200" dirty="0">
                  <a:latin typeface="Barlow" panose="00000500000000000000" pitchFamily="2" charset="0"/>
                </a:rPr>
                <a:t> </a:t>
              </a:r>
              <a:r>
                <a:rPr lang="fr-FR" sz="1200" dirty="0" err="1">
                  <a:latin typeface="Barlow" panose="00000500000000000000" pitchFamily="2" charset="0"/>
                </a:rPr>
                <a:t>transfrontaliera</a:t>
              </a:r>
              <a:endParaRPr lang="fr-FR" sz="1200" dirty="0">
                <a:latin typeface="Barlow" panose="00000500000000000000" pitchFamily="2" charset="0"/>
              </a:endParaRPr>
            </a:p>
            <a:p>
              <a:pPr marL="285750" indent="-285750" algn="just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fr-FR" sz="1200" b="1" dirty="0">
                  <a:latin typeface="Barlow" panose="00000500000000000000" pitchFamily="2" charset="0"/>
                </a:rPr>
                <a:t>Definizioni statistiche</a:t>
              </a:r>
              <a:r>
                <a:rPr lang="fr-FR" sz="1200" dirty="0">
                  <a:latin typeface="Barlow" panose="00000500000000000000" pitchFamily="2" charset="0"/>
                </a:rPr>
                <a:t>: la definizione di dati e indicatori e i metodi di raccolta ed elaborazione utilizzati dai vari istituti nazionali </a:t>
              </a:r>
              <a:r>
                <a:rPr lang="fr-FR" sz="1200" dirty="0" err="1">
                  <a:latin typeface="Barlow" panose="00000500000000000000" pitchFamily="2" charset="0"/>
                </a:rPr>
                <a:t>possono</a:t>
              </a:r>
              <a:r>
                <a:rPr lang="fr-FR" sz="1200" dirty="0">
                  <a:latin typeface="Barlow" panose="00000500000000000000" pitchFamily="2" charset="0"/>
                </a:rPr>
                <a:t> </a:t>
              </a:r>
              <a:r>
                <a:rPr lang="fr-FR" sz="1200" dirty="0" err="1">
                  <a:latin typeface="Barlow" panose="00000500000000000000" pitchFamily="2" charset="0"/>
                </a:rPr>
                <a:t>variare</a:t>
              </a:r>
              <a:r>
                <a:rPr lang="fr-FR" sz="1200" dirty="0">
                  <a:latin typeface="Barlow" panose="00000500000000000000" pitchFamily="2" charset="0"/>
                </a:rPr>
                <a:t>. È il caso del sistema di raccolta dei dati demografici: un censimento annuale permanente in Italia e un'indagine censuaria tradizionale condotta ogni cinque anni in Francia</a:t>
              </a:r>
            </a:p>
            <a:p>
              <a:pPr marL="285750" indent="-285750" algn="just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fr-FR" sz="1200" b="1" dirty="0">
                  <a:latin typeface="Barlow" panose="00000500000000000000" pitchFamily="2" charset="0"/>
                </a:rPr>
                <a:t>Griglia spaziale</a:t>
              </a:r>
              <a:r>
                <a:rPr lang="fr-FR" sz="1200" dirty="0">
                  <a:latin typeface="Barlow" panose="00000500000000000000" pitchFamily="2" charset="0"/>
                </a:rPr>
                <a:t>: la griglia utilizzata per il progetto è quella del comune. Alcuni dati non sono disponibili a questo livello. Ad esempio, il numero di famiglie monoparentali non è disponibile a livello comunale in Italia</a:t>
              </a:r>
            </a:p>
          </p:txBody>
        </p:sp>
        <p:grpSp>
          <p:nvGrpSpPr>
            <p:cNvPr id="16" name="Google Shape;265;p20">
              <a:extLst>
                <a:ext uri="{FF2B5EF4-FFF2-40B4-BE49-F238E27FC236}">
                  <a16:creationId xmlns:a16="http://schemas.microsoft.com/office/drawing/2014/main" id="{9E948163-A68A-48DA-9D29-CE41B2FA2ADC}"/>
                </a:ext>
              </a:extLst>
            </p:cNvPr>
            <p:cNvGrpSpPr/>
            <p:nvPr/>
          </p:nvGrpSpPr>
          <p:grpSpPr>
            <a:xfrm>
              <a:off x="3956491" y="1327925"/>
              <a:ext cx="2623135" cy="3815469"/>
              <a:chOff x="3956491" y="1327925"/>
              <a:chExt cx="2623135" cy="3815469"/>
            </a:xfrm>
          </p:grpSpPr>
          <p:grpSp>
            <p:nvGrpSpPr>
              <p:cNvPr id="17" name="Google Shape;266;p20">
                <a:extLst>
                  <a:ext uri="{FF2B5EF4-FFF2-40B4-BE49-F238E27FC236}">
                    <a16:creationId xmlns:a16="http://schemas.microsoft.com/office/drawing/2014/main" id="{DF946162-9565-4CE9-8121-365FE83C91D2}"/>
                  </a:ext>
                </a:extLst>
              </p:cNvPr>
              <p:cNvGrpSpPr/>
              <p:nvPr/>
            </p:nvGrpSpPr>
            <p:grpSpPr>
              <a:xfrm>
                <a:off x="3956491" y="1327925"/>
                <a:ext cx="2623135" cy="3815469"/>
                <a:chOff x="3956491" y="1327925"/>
                <a:chExt cx="2623135" cy="3815469"/>
              </a:xfrm>
            </p:grpSpPr>
            <p:sp>
              <p:nvSpPr>
                <p:cNvPr id="19" name="Google Shape;267;p20">
                  <a:extLst>
                    <a:ext uri="{FF2B5EF4-FFF2-40B4-BE49-F238E27FC236}">
                      <a16:creationId xmlns:a16="http://schemas.microsoft.com/office/drawing/2014/main" id="{65B9892F-08DD-4268-8064-FF04700D0BE5}"/>
                    </a:ext>
                  </a:extLst>
                </p:cNvPr>
                <p:cNvSpPr/>
                <p:nvPr/>
              </p:nvSpPr>
              <p:spPr>
                <a:xfrm>
                  <a:off x="3956491" y="1327925"/>
                  <a:ext cx="2623135" cy="3815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67" h="59710" extrusionOk="0">
                      <a:moveTo>
                        <a:pt x="50067" y="59710"/>
                      </a:moveTo>
                      <a:lnTo>
                        <a:pt x="25040" y="0"/>
                      </a:lnTo>
                      <a:lnTo>
                        <a:pt x="1" y="5971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0" name="Google Shape;268;p20">
                  <a:extLst>
                    <a:ext uri="{FF2B5EF4-FFF2-40B4-BE49-F238E27FC236}">
                      <a16:creationId xmlns:a16="http://schemas.microsoft.com/office/drawing/2014/main" id="{88832311-451F-48B1-8409-C0170CE8C9DB}"/>
                    </a:ext>
                  </a:extLst>
                </p:cNvPr>
                <p:cNvSpPr/>
                <p:nvPr/>
              </p:nvSpPr>
              <p:spPr>
                <a:xfrm>
                  <a:off x="5268314" y="1327925"/>
                  <a:ext cx="1311279" cy="3815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28" h="59710" extrusionOk="0">
                      <a:moveTo>
                        <a:pt x="25028" y="59710"/>
                      </a:moveTo>
                      <a:lnTo>
                        <a:pt x="1" y="0"/>
                      </a:lnTo>
                      <a:lnTo>
                        <a:pt x="14693" y="59710"/>
                      </a:lnTo>
                      <a:close/>
                    </a:path>
                  </a:pathLst>
                </a:cu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cxnSp>
            <p:nvCxnSpPr>
              <p:cNvPr id="18" name="Google Shape;269;p20">
                <a:extLst>
                  <a:ext uri="{FF2B5EF4-FFF2-40B4-BE49-F238E27FC236}">
                    <a16:creationId xmlns:a16="http://schemas.microsoft.com/office/drawing/2014/main" id="{12970782-C5D4-49DB-AF58-61AA5EAAD09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180432" y="2571786"/>
                <a:ext cx="1234624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</p:grpSp>
      <p:grpSp>
        <p:nvGrpSpPr>
          <p:cNvPr id="26" name="Google Shape;275;p20">
            <a:extLst>
              <a:ext uri="{FF2B5EF4-FFF2-40B4-BE49-F238E27FC236}">
                <a16:creationId xmlns:a16="http://schemas.microsoft.com/office/drawing/2014/main" id="{050E5993-E4F7-4FC1-9BEB-3F6EBB46A80F}"/>
              </a:ext>
            </a:extLst>
          </p:cNvPr>
          <p:cNvGrpSpPr/>
          <p:nvPr/>
        </p:nvGrpSpPr>
        <p:grpSpPr>
          <a:xfrm>
            <a:off x="8734" y="2552824"/>
            <a:ext cx="2447882" cy="2590570"/>
            <a:chOff x="2564425" y="2552860"/>
            <a:chExt cx="2447882" cy="2590570"/>
          </a:xfrm>
        </p:grpSpPr>
        <p:sp>
          <p:nvSpPr>
            <p:cNvPr id="28" name="Google Shape;276;p20">
              <a:extLst>
                <a:ext uri="{FF2B5EF4-FFF2-40B4-BE49-F238E27FC236}">
                  <a16:creationId xmlns:a16="http://schemas.microsoft.com/office/drawing/2014/main" id="{C8D0A67F-FD60-422C-B3F1-908E89954968}"/>
                </a:ext>
              </a:extLst>
            </p:cNvPr>
            <p:cNvSpPr/>
            <p:nvPr/>
          </p:nvSpPr>
          <p:spPr>
            <a:xfrm>
              <a:off x="2564425" y="2552860"/>
              <a:ext cx="2447882" cy="2590570"/>
            </a:xfrm>
            <a:custGeom>
              <a:avLst/>
              <a:gdLst/>
              <a:ahLst/>
              <a:cxnLst/>
              <a:rect l="l" t="t" r="r" b="b"/>
              <a:pathLst>
                <a:path w="46722" h="40541" extrusionOk="0">
                  <a:moveTo>
                    <a:pt x="46721" y="40541"/>
                  </a:moveTo>
                  <a:lnTo>
                    <a:pt x="23361" y="0"/>
                  </a:lnTo>
                  <a:lnTo>
                    <a:pt x="1" y="4054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77;p20">
              <a:extLst>
                <a:ext uri="{FF2B5EF4-FFF2-40B4-BE49-F238E27FC236}">
                  <a16:creationId xmlns:a16="http://schemas.microsoft.com/office/drawing/2014/main" id="{65CE184E-98E0-4808-93F6-B04A2F1CD3FE}"/>
                </a:ext>
              </a:extLst>
            </p:cNvPr>
            <p:cNvSpPr/>
            <p:nvPr/>
          </p:nvSpPr>
          <p:spPr>
            <a:xfrm>
              <a:off x="3788336" y="2552860"/>
              <a:ext cx="1223941" cy="2590570"/>
            </a:xfrm>
            <a:custGeom>
              <a:avLst/>
              <a:gdLst/>
              <a:ahLst/>
              <a:cxnLst/>
              <a:rect l="l" t="t" r="r" b="b"/>
              <a:pathLst>
                <a:path w="23361" h="40541" extrusionOk="0">
                  <a:moveTo>
                    <a:pt x="23360" y="40541"/>
                  </a:moveTo>
                  <a:lnTo>
                    <a:pt x="0" y="0"/>
                  </a:lnTo>
                  <a:lnTo>
                    <a:pt x="13716" y="40541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94235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 xmlns:a16="http://schemas.microsoft.com/office/drawing/2014/main" xmlns:p14="http://schemas.microsoft.com/office/powerpoint/2010/main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8"/>
          <p:cNvSpPr/>
          <p:nvPr/>
        </p:nvSpPr>
        <p:spPr>
          <a:xfrm>
            <a:off x="488347" y="3969500"/>
            <a:ext cx="3355624" cy="1174000"/>
          </a:xfrm>
          <a:custGeom>
            <a:avLst/>
            <a:gdLst/>
            <a:ahLst/>
            <a:cxnLst/>
            <a:rect l="l" t="t" r="r" b="b"/>
            <a:pathLst>
              <a:path w="79654" h="46960" extrusionOk="0">
                <a:moveTo>
                  <a:pt x="39827" y="1"/>
                </a:moveTo>
                <a:lnTo>
                  <a:pt x="1" y="46959"/>
                </a:lnTo>
                <a:lnTo>
                  <a:pt x="79654" y="46959"/>
                </a:lnTo>
                <a:lnTo>
                  <a:pt x="3982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8"/>
          <p:cNvSpPr/>
          <p:nvPr/>
        </p:nvSpPr>
        <p:spPr>
          <a:xfrm>
            <a:off x="5115075" y="3545175"/>
            <a:ext cx="3728255" cy="1598390"/>
          </a:xfrm>
          <a:custGeom>
            <a:avLst/>
            <a:gdLst/>
            <a:ahLst/>
            <a:cxnLst/>
            <a:rect l="l" t="t" r="r" b="b"/>
            <a:pathLst>
              <a:path w="86083" h="58378" extrusionOk="0">
                <a:moveTo>
                  <a:pt x="43042" y="1"/>
                </a:moveTo>
                <a:lnTo>
                  <a:pt x="1" y="58377"/>
                </a:lnTo>
                <a:lnTo>
                  <a:pt x="86083" y="58377"/>
                </a:lnTo>
                <a:lnTo>
                  <a:pt x="4304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8"/>
          <p:cNvSpPr/>
          <p:nvPr/>
        </p:nvSpPr>
        <p:spPr>
          <a:xfrm>
            <a:off x="3663475" y="3256750"/>
            <a:ext cx="1817041" cy="1886846"/>
          </a:xfrm>
          <a:custGeom>
            <a:avLst/>
            <a:gdLst/>
            <a:ahLst/>
            <a:cxnLst/>
            <a:rect l="l" t="t" r="r" b="b"/>
            <a:pathLst>
              <a:path w="63152" h="89477" extrusionOk="0">
                <a:moveTo>
                  <a:pt x="31576" y="1"/>
                </a:moveTo>
                <a:lnTo>
                  <a:pt x="1" y="89476"/>
                </a:lnTo>
                <a:lnTo>
                  <a:pt x="63151" y="89476"/>
                </a:lnTo>
                <a:lnTo>
                  <a:pt x="31576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A84AFCD8-887F-44E7-AE16-B7A97E2687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87" t="16333" r="6401" b="19558"/>
          <a:stretch/>
        </p:blipFill>
        <p:spPr>
          <a:xfrm>
            <a:off x="17064" y="591916"/>
            <a:ext cx="9109871" cy="220233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A808E89-1AD9-4676-939B-F70B0ADB31EE}"/>
              </a:ext>
            </a:extLst>
          </p:cNvPr>
          <p:cNvSpPr txBox="1"/>
          <p:nvPr/>
        </p:nvSpPr>
        <p:spPr>
          <a:xfrm rot="2445317">
            <a:off x="7668293" y="4652625"/>
            <a:ext cx="12457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800" i="1" u="sng" dirty="0">
                <a:solidFill>
                  <a:schemeClr val="tx2">
                    <a:lumMod val="50000"/>
                  </a:schemeClr>
                </a:solidFill>
                <a:latin typeface="Barlow" panose="000005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 </a:t>
            </a:r>
            <a:r>
              <a:rPr lang="en" sz="800" i="1" dirty="0">
                <a:solidFill>
                  <a:schemeClr val="tx2">
                    <a:lumMod val="50000"/>
                  </a:schemeClr>
                </a:solidFill>
                <a:latin typeface="Barlow" panose="00000500000000000000" pitchFamily="2" charset="0"/>
              </a:rPr>
              <a:t>e Freepik </a:t>
            </a:r>
            <a:endParaRPr lang="fr-FR" sz="800" i="1" dirty="0">
              <a:solidFill>
                <a:schemeClr val="tx2">
                  <a:lumMod val="50000"/>
                </a:schemeClr>
              </a:solidFill>
              <a:latin typeface="Barlow" panose="000005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 xmlns:a16="http://schemas.microsoft.com/office/drawing/2014/main" xmlns:a14="http://schemas.microsoft.com/office/drawing/2010/main" xmlns:ahyp="http://schemas.microsoft.com/office/drawing/2018/hyperlinkcolor" xmlns:p14="http://schemas.microsoft.com/office/powerpoint/2010/main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0" y="124911"/>
            <a:ext cx="9144000" cy="44514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VL Rodina" panose="00000500000000000000" pitchFamily="50" charset="0"/>
              </a:rPr>
              <a:t>Partnership di progetto</a:t>
            </a:r>
            <a:endParaRPr dirty="0">
              <a:latin typeface="VL Rodina" panose="00000500000000000000" pitchFamily="50" charset="0"/>
            </a:endParaRPr>
          </a:p>
        </p:txBody>
      </p:sp>
      <p:sp>
        <p:nvSpPr>
          <p:cNvPr id="79" name="Google Shape;79;p16"/>
          <p:cNvSpPr txBox="1"/>
          <p:nvPr/>
        </p:nvSpPr>
        <p:spPr>
          <a:xfrm>
            <a:off x="3303948" y="1036952"/>
            <a:ext cx="1576992" cy="2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accent3"/>
                </a:solidFill>
                <a:latin typeface="Barlow" panose="000005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CAPOFILA</a:t>
            </a:r>
          </a:p>
        </p:txBody>
      </p:sp>
      <p:grpSp>
        <p:nvGrpSpPr>
          <p:cNvPr id="96" name="Google Shape;96;p16"/>
          <p:cNvGrpSpPr/>
          <p:nvPr/>
        </p:nvGrpSpPr>
        <p:grpSpPr>
          <a:xfrm>
            <a:off x="-7020" y="2179123"/>
            <a:ext cx="9156018" cy="1310656"/>
            <a:chOff x="233431" y="2305175"/>
            <a:chExt cx="7153139" cy="1023950"/>
          </a:xfrm>
        </p:grpSpPr>
        <p:sp>
          <p:nvSpPr>
            <p:cNvPr id="97" name="Google Shape;97;p16"/>
            <p:cNvSpPr/>
            <p:nvPr/>
          </p:nvSpPr>
          <p:spPr>
            <a:xfrm>
              <a:off x="233431" y="2817750"/>
              <a:ext cx="1390075" cy="25"/>
            </a:xfrm>
            <a:custGeom>
              <a:avLst/>
              <a:gdLst/>
              <a:ahLst/>
              <a:cxnLst/>
              <a:rect l="l" t="t" r="r" b="b"/>
              <a:pathLst>
                <a:path w="55603" h="1" fill="none" extrusionOk="0">
                  <a:moveTo>
                    <a:pt x="0" y="0"/>
                  </a:moveTo>
                  <a:lnTo>
                    <a:pt x="55602" y="0"/>
                  </a:lnTo>
                </a:path>
              </a:pathLst>
            </a:custGeom>
            <a:noFill/>
            <a:ln w="187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6"/>
            <p:cNvSpPr/>
            <p:nvPr/>
          </p:nvSpPr>
          <p:spPr>
            <a:xfrm>
              <a:off x="5996494" y="2817750"/>
              <a:ext cx="1390075" cy="25"/>
            </a:xfrm>
            <a:custGeom>
              <a:avLst/>
              <a:gdLst/>
              <a:ahLst/>
              <a:cxnLst/>
              <a:rect l="l" t="t" r="r" b="b"/>
              <a:pathLst>
                <a:path w="55603" h="1" fill="none" extrusionOk="0">
                  <a:moveTo>
                    <a:pt x="1" y="0"/>
                  </a:moveTo>
                  <a:lnTo>
                    <a:pt x="55603" y="0"/>
                  </a:lnTo>
                </a:path>
              </a:pathLst>
            </a:custGeom>
            <a:noFill/>
            <a:ln w="187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6"/>
            <p:cNvSpPr/>
            <p:nvPr/>
          </p:nvSpPr>
          <p:spPr>
            <a:xfrm>
              <a:off x="1439150" y="2509675"/>
              <a:ext cx="473900" cy="308100"/>
            </a:xfrm>
            <a:custGeom>
              <a:avLst/>
              <a:gdLst/>
              <a:ahLst/>
              <a:cxnLst/>
              <a:rect l="l" t="t" r="r" b="b"/>
              <a:pathLst>
                <a:path w="18956" h="12324" extrusionOk="0">
                  <a:moveTo>
                    <a:pt x="18955" y="0"/>
                  </a:moveTo>
                  <a:lnTo>
                    <a:pt x="1" y="12323"/>
                  </a:lnTo>
                  <a:lnTo>
                    <a:pt x="7561" y="12323"/>
                  </a:lnTo>
                  <a:lnTo>
                    <a:pt x="189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6"/>
            <p:cNvSpPr/>
            <p:nvPr/>
          </p:nvSpPr>
          <p:spPr>
            <a:xfrm>
              <a:off x="1913025" y="2305175"/>
              <a:ext cx="1232025" cy="1023950"/>
            </a:xfrm>
            <a:custGeom>
              <a:avLst/>
              <a:gdLst/>
              <a:ahLst/>
              <a:cxnLst/>
              <a:rect l="l" t="t" r="r" b="b"/>
              <a:pathLst>
                <a:path w="49281" h="40958" extrusionOk="0">
                  <a:moveTo>
                    <a:pt x="0" y="1"/>
                  </a:moveTo>
                  <a:lnTo>
                    <a:pt x="15229" y="20503"/>
                  </a:lnTo>
                  <a:lnTo>
                    <a:pt x="15276" y="20503"/>
                  </a:lnTo>
                  <a:lnTo>
                    <a:pt x="30326" y="40958"/>
                  </a:lnTo>
                  <a:lnTo>
                    <a:pt x="49280" y="20455"/>
                  </a:lnTo>
                  <a:lnTo>
                    <a:pt x="30326" y="32790"/>
                  </a:lnTo>
                  <a:lnTo>
                    <a:pt x="18931" y="20455"/>
                  </a:lnTo>
                  <a:lnTo>
                    <a:pt x="18908" y="2045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6"/>
            <p:cNvSpPr/>
            <p:nvPr/>
          </p:nvSpPr>
          <p:spPr>
            <a:xfrm>
              <a:off x="1439150" y="2305175"/>
              <a:ext cx="1232025" cy="1023950"/>
            </a:xfrm>
            <a:custGeom>
              <a:avLst/>
              <a:gdLst/>
              <a:ahLst/>
              <a:cxnLst/>
              <a:rect l="l" t="t" r="r" b="b"/>
              <a:pathLst>
                <a:path w="49281" h="40958" extrusionOk="0">
                  <a:moveTo>
                    <a:pt x="18955" y="1"/>
                  </a:moveTo>
                  <a:lnTo>
                    <a:pt x="1" y="20503"/>
                  </a:lnTo>
                  <a:lnTo>
                    <a:pt x="1" y="20503"/>
                  </a:lnTo>
                  <a:lnTo>
                    <a:pt x="18955" y="8180"/>
                  </a:lnTo>
                  <a:lnTo>
                    <a:pt x="30350" y="20503"/>
                  </a:lnTo>
                  <a:lnTo>
                    <a:pt x="30374" y="20503"/>
                  </a:lnTo>
                  <a:lnTo>
                    <a:pt x="49281" y="40958"/>
                  </a:lnTo>
                  <a:lnTo>
                    <a:pt x="34195" y="20455"/>
                  </a:lnTo>
                  <a:lnTo>
                    <a:pt x="34148" y="20455"/>
                  </a:lnTo>
                  <a:lnTo>
                    <a:pt x="189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6"/>
            <p:cNvSpPr/>
            <p:nvPr/>
          </p:nvSpPr>
          <p:spPr>
            <a:xfrm>
              <a:off x="2638125" y="3257675"/>
              <a:ext cx="66100" cy="35750"/>
            </a:xfrm>
            <a:custGeom>
              <a:avLst/>
              <a:gdLst/>
              <a:ahLst/>
              <a:cxnLst/>
              <a:rect l="l" t="t" r="r" b="b"/>
              <a:pathLst>
                <a:path w="2644" h="1430" extrusionOk="0">
                  <a:moveTo>
                    <a:pt x="0" y="0"/>
                  </a:moveTo>
                  <a:lnTo>
                    <a:pt x="1322" y="1429"/>
                  </a:lnTo>
                  <a:lnTo>
                    <a:pt x="26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6"/>
            <p:cNvSpPr/>
            <p:nvPr/>
          </p:nvSpPr>
          <p:spPr>
            <a:xfrm>
              <a:off x="2638125" y="3203800"/>
              <a:ext cx="66100" cy="36050"/>
            </a:xfrm>
            <a:custGeom>
              <a:avLst/>
              <a:gdLst/>
              <a:ahLst/>
              <a:cxnLst/>
              <a:rect l="l" t="t" r="r" b="b"/>
              <a:pathLst>
                <a:path w="2644" h="1442" extrusionOk="0">
                  <a:moveTo>
                    <a:pt x="0" y="0"/>
                  </a:moveTo>
                  <a:lnTo>
                    <a:pt x="1322" y="1441"/>
                  </a:lnTo>
                  <a:lnTo>
                    <a:pt x="26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6"/>
            <p:cNvSpPr/>
            <p:nvPr/>
          </p:nvSpPr>
          <p:spPr>
            <a:xfrm>
              <a:off x="2638125" y="3150225"/>
              <a:ext cx="66100" cy="35750"/>
            </a:xfrm>
            <a:custGeom>
              <a:avLst/>
              <a:gdLst/>
              <a:ahLst/>
              <a:cxnLst/>
              <a:rect l="l" t="t" r="r" b="b"/>
              <a:pathLst>
                <a:path w="2644" h="1430" extrusionOk="0">
                  <a:moveTo>
                    <a:pt x="0" y="0"/>
                  </a:moveTo>
                  <a:lnTo>
                    <a:pt x="1322" y="1429"/>
                  </a:lnTo>
                  <a:lnTo>
                    <a:pt x="26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6"/>
            <p:cNvSpPr/>
            <p:nvPr/>
          </p:nvSpPr>
          <p:spPr>
            <a:xfrm>
              <a:off x="2671150" y="2509675"/>
              <a:ext cx="758750" cy="615275"/>
            </a:xfrm>
            <a:custGeom>
              <a:avLst/>
              <a:gdLst/>
              <a:ahLst/>
              <a:cxnLst/>
              <a:rect l="l" t="t" r="r" b="b"/>
              <a:pathLst>
                <a:path w="30350" h="24611" extrusionOk="0">
                  <a:moveTo>
                    <a:pt x="30350" y="0"/>
                  </a:moveTo>
                  <a:lnTo>
                    <a:pt x="11466" y="12275"/>
                  </a:lnTo>
                  <a:lnTo>
                    <a:pt x="11395" y="12275"/>
                  </a:lnTo>
                  <a:lnTo>
                    <a:pt x="1" y="24610"/>
                  </a:lnTo>
                  <a:lnTo>
                    <a:pt x="1" y="24610"/>
                  </a:lnTo>
                  <a:lnTo>
                    <a:pt x="18884" y="12323"/>
                  </a:lnTo>
                  <a:lnTo>
                    <a:pt x="18955" y="12323"/>
                  </a:lnTo>
                  <a:lnTo>
                    <a:pt x="303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6"/>
            <p:cNvSpPr/>
            <p:nvPr/>
          </p:nvSpPr>
          <p:spPr>
            <a:xfrm>
              <a:off x="3429875" y="2305175"/>
              <a:ext cx="1232925" cy="1023950"/>
            </a:xfrm>
            <a:custGeom>
              <a:avLst/>
              <a:gdLst/>
              <a:ahLst/>
              <a:cxnLst/>
              <a:rect l="l" t="t" r="r" b="b"/>
              <a:pathLst>
                <a:path w="49317" h="40958" extrusionOk="0">
                  <a:moveTo>
                    <a:pt x="1" y="1"/>
                  </a:moveTo>
                  <a:lnTo>
                    <a:pt x="15276" y="20503"/>
                  </a:lnTo>
                  <a:lnTo>
                    <a:pt x="15312" y="20503"/>
                  </a:lnTo>
                  <a:lnTo>
                    <a:pt x="30362" y="40958"/>
                  </a:lnTo>
                  <a:lnTo>
                    <a:pt x="49316" y="20455"/>
                  </a:lnTo>
                  <a:lnTo>
                    <a:pt x="30362" y="32790"/>
                  </a:lnTo>
                  <a:lnTo>
                    <a:pt x="18967" y="20455"/>
                  </a:lnTo>
                  <a:lnTo>
                    <a:pt x="18908" y="2045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6"/>
            <p:cNvSpPr/>
            <p:nvPr/>
          </p:nvSpPr>
          <p:spPr>
            <a:xfrm>
              <a:off x="2956000" y="2305175"/>
              <a:ext cx="1232925" cy="1023950"/>
            </a:xfrm>
            <a:custGeom>
              <a:avLst/>
              <a:gdLst/>
              <a:ahLst/>
              <a:cxnLst/>
              <a:rect l="l" t="t" r="r" b="b"/>
              <a:pathLst>
                <a:path w="49317" h="40958" extrusionOk="0">
                  <a:moveTo>
                    <a:pt x="18956" y="1"/>
                  </a:moveTo>
                  <a:lnTo>
                    <a:pt x="1" y="20503"/>
                  </a:lnTo>
                  <a:lnTo>
                    <a:pt x="1" y="20503"/>
                  </a:lnTo>
                  <a:lnTo>
                    <a:pt x="18956" y="8180"/>
                  </a:lnTo>
                  <a:lnTo>
                    <a:pt x="30350" y="20503"/>
                  </a:lnTo>
                  <a:lnTo>
                    <a:pt x="30398" y="20503"/>
                  </a:lnTo>
                  <a:lnTo>
                    <a:pt x="49317" y="40958"/>
                  </a:lnTo>
                  <a:lnTo>
                    <a:pt x="34231" y="20455"/>
                  </a:lnTo>
                  <a:lnTo>
                    <a:pt x="34196" y="20455"/>
                  </a:lnTo>
                  <a:lnTo>
                    <a:pt x="189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6"/>
            <p:cNvSpPr/>
            <p:nvPr/>
          </p:nvSpPr>
          <p:spPr>
            <a:xfrm>
              <a:off x="4155575" y="3257675"/>
              <a:ext cx="66400" cy="35750"/>
            </a:xfrm>
            <a:custGeom>
              <a:avLst/>
              <a:gdLst/>
              <a:ahLst/>
              <a:cxnLst/>
              <a:rect l="l" t="t" r="r" b="b"/>
              <a:pathLst>
                <a:path w="2656" h="1430" extrusionOk="0">
                  <a:moveTo>
                    <a:pt x="0" y="0"/>
                  </a:moveTo>
                  <a:lnTo>
                    <a:pt x="1334" y="1429"/>
                  </a:lnTo>
                  <a:lnTo>
                    <a:pt x="26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6"/>
            <p:cNvSpPr/>
            <p:nvPr/>
          </p:nvSpPr>
          <p:spPr>
            <a:xfrm>
              <a:off x="4155575" y="3203800"/>
              <a:ext cx="66400" cy="36050"/>
            </a:xfrm>
            <a:custGeom>
              <a:avLst/>
              <a:gdLst/>
              <a:ahLst/>
              <a:cxnLst/>
              <a:rect l="l" t="t" r="r" b="b"/>
              <a:pathLst>
                <a:path w="2656" h="1442" extrusionOk="0">
                  <a:moveTo>
                    <a:pt x="0" y="0"/>
                  </a:moveTo>
                  <a:lnTo>
                    <a:pt x="1334" y="1441"/>
                  </a:lnTo>
                  <a:lnTo>
                    <a:pt x="26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6"/>
            <p:cNvSpPr/>
            <p:nvPr/>
          </p:nvSpPr>
          <p:spPr>
            <a:xfrm>
              <a:off x="4155575" y="3150225"/>
              <a:ext cx="66400" cy="35750"/>
            </a:xfrm>
            <a:custGeom>
              <a:avLst/>
              <a:gdLst/>
              <a:ahLst/>
              <a:cxnLst/>
              <a:rect l="l" t="t" r="r" b="b"/>
              <a:pathLst>
                <a:path w="2656" h="1430" extrusionOk="0">
                  <a:moveTo>
                    <a:pt x="0" y="0"/>
                  </a:moveTo>
                  <a:lnTo>
                    <a:pt x="1334" y="1429"/>
                  </a:lnTo>
                  <a:lnTo>
                    <a:pt x="26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6"/>
            <p:cNvSpPr/>
            <p:nvPr/>
          </p:nvSpPr>
          <p:spPr>
            <a:xfrm>
              <a:off x="4188900" y="2509675"/>
              <a:ext cx="759050" cy="615275"/>
            </a:xfrm>
            <a:custGeom>
              <a:avLst/>
              <a:gdLst/>
              <a:ahLst/>
              <a:cxnLst/>
              <a:rect l="l" t="t" r="r" b="b"/>
              <a:pathLst>
                <a:path w="30362" h="24611" extrusionOk="0">
                  <a:moveTo>
                    <a:pt x="30362" y="0"/>
                  </a:moveTo>
                  <a:lnTo>
                    <a:pt x="11466" y="12275"/>
                  </a:lnTo>
                  <a:lnTo>
                    <a:pt x="11395" y="12275"/>
                  </a:lnTo>
                  <a:lnTo>
                    <a:pt x="1" y="24610"/>
                  </a:lnTo>
                  <a:lnTo>
                    <a:pt x="1" y="24610"/>
                  </a:lnTo>
                  <a:lnTo>
                    <a:pt x="18884" y="12323"/>
                  </a:lnTo>
                  <a:lnTo>
                    <a:pt x="18955" y="12323"/>
                  </a:lnTo>
                  <a:lnTo>
                    <a:pt x="303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6"/>
            <p:cNvSpPr/>
            <p:nvPr/>
          </p:nvSpPr>
          <p:spPr>
            <a:xfrm>
              <a:off x="4947925" y="2305175"/>
              <a:ext cx="1232625" cy="1023950"/>
            </a:xfrm>
            <a:custGeom>
              <a:avLst/>
              <a:gdLst/>
              <a:ahLst/>
              <a:cxnLst/>
              <a:rect l="l" t="t" r="r" b="b"/>
              <a:pathLst>
                <a:path w="49305" h="40958" extrusionOk="0">
                  <a:moveTo>
                    <a:pt x="1" y="1"/>
                  </a:moveTo>
                  <a:lnTo>
                    <a:pt x="15264" y="20503"/>
                  </a:lnTo>
                  <a:lnTo>
                    <a:pt x="15300" y="20503"/>
                  </a:lnTo>
                  <a:lnTo>
                    <a:pt x="30350" y="40958"/>
                  </a:lnTo>
                  <a:lnTo>
                    <a:pt x="49304" y="20455"/>
                  </a:lnTo>
                  <a:lnTo>
                    <a:pt x="30350" y="32790"/>
                  </a:lnTo>
                  <a:lnTo>
                    <a:pt x="18955" y="20455"/>
                  </a:lnTo>
                  <a:lnTo>
                    <a:pt x="18908" y="2045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6"/>
            <p:cNvSpPr/>
            <p:nvPr/>
          </p:nvSpPr>
          <p:spPr>
            <a:xfrm>
              <a:off x="5706650" y="2816550"/>
              <a:ext cx="473900" cy="308400"/>
            </a:xfrm>
            <a:custGeom>
              <a:avLst/>
              <a:gdLst/>
              <a:ahLst/>
              <a:cxnLst/>
              <a:rect l="l" t="t" r="r" b="b"/>
              <a:pathLst>
                <a:path w="18956" h="12336" extrusionOk="0">
                  <a:moveTo>
                    <a:pt x="11395" y="0"/>
                  </a:moveTo>
                  <a:lnTo>
                    <a:pt x="1" y="12335"/>
                  </a:lnTo>
                  <a:lnTo>
                    <a:pt x="189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6"/>
            <p:cNvSpPr/>
            <p:nvPr/>
          </p:nvSpPr>
          <p:spPr>
            <a:xfrm>
              <a:off x="4474050" y="2305175"/>
              <a:ext cx="1232625" cy="1023950"/>
            </a:xfrm>
            <a:custGeom>
              <a:avLst/>
              <a:gdLst/>
              <a:ahLst/>
              <a:cxnLst/>
              <a:rect l="l" t="t" r="r" b="b"/>
              <a:pathLst>
                <a:path w="49305" h="40958" extrusionOk="0">
                  <a:moveTo>
                    <a:pt x="18956" y="1"/>
                  </a:moveTo>
                  <a:lnTo>
                    <a:pt x="1" y="20503"/>
                  </a:lnTo>
                  <a:lnTo>
                    <a:pt x="1" y="20503"/>
                  </a:lnTo>
                  <a:lnTo>
                    <a:pt x="18956" y="8180"/>
                  </a:lnTo>
                  <a:lnTo>
                    <a:pt x="30350" y="20503"/>
                  </a:lnTo>
                  <a:lnTo>
                    <a:pt x="30386" y="20503"/>
                  </a:lnTo>
                  <a:lnTo>
                    <a:pt x="49305" y="40958"/>
                  </a:lnTo>
                  <a:lnTo>
                    <a:pt x="34219" y="20455"/>
                  </a:lnTo>
                  <a:lnTo>
                    <a:pt x="34184" y="20455"/>
                  </a:lnTo>
                  <a:lnTo>
                    <a:pt x="189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6"/>
            <p:cNvSpPr/>
            <p:nvPr/>
          </p:nvSpPr>
          <p:spPr>
            <a:xfrm>
              <a:off x="5673625" y="3257675"/>
              <a:ext cx="66100" cy="35750"/>
            </a:xfrm>
            <a:custGeom>
              <a:avLst/>
              <a:gdLst/>
              <a:ahLst/>
              <a:cxnLst/>
              <a:rect l="l" t="t" r="r" b="b"/>
              <a:pathLst>
                <a:path w="2644" h="1430" extrusionOk="0">
                  <a:moveTo>
                    <a:pt x="0" y="0"/>
                  </a:moveTo>
                  <a:lnTo>
                    <a:pt x="1322" y="1429"/>
                  </a:lnTo>
                  <a:lnTo>
                    <a:pt x="26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6"/>
            <p:cNvSpPr/>
            <p:nvPr/>
          </p:nvSpPr>
          <p:spPr>
            <a:xfrm>
              <a:off x="5673625" y="3203800"/>
              <a:ext cx="66100" cy="36050"/>
            </a:xfrm>
            <a:custGeom>
              <a:avLst/>
              <a:gdLst/>
              <a:ahLst/>
              <a:cxnLst/>
              <a:rect l="l" t="t" r="r" b="b"/>
              <a:pathLst>
                <a:path w="2644" h="1442" extrusionOk="0">
                  <a:moveTo>
                    <a:pt x="0" y="0"/>
                  </a:moveTo>
                  <a:lnTo>
                    <a:pt x="1322" y="1441"/>
                  </a:lnTo>
                  <a:lnTo>
                    <a:pt x="26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6"/>
            <p:cNvSpPr/>
            <p:nvPr/>
          </p:nvSpPr>
          <p:spPr>
            <a:xfrm>
              <a:off x="5673625" y="3150225"/>
              <a:ext cx="66100" cy="35750"/>
            </a:xfrm>
            <a:custGeom>
              <a:avLst/>
              <a:gdLst/>
              <a:ahLst/>
              <a:cxnLst/>
              <a:rect l="l" t="t" r="r" b="b"/>
              <a:pathLst>
                <a:path w="2644" h="1430" extrusionOk="0">
                  <a:moveTo>
                    <a:pt x="0" y="0"/>
                  </a:moveTo>
                  <a:lnTo>
                    <a:pt x="1322" y="1429"/>
                  </a:lnTo>
                  <a:lnTo>
                    <a:pt x="26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6"/>
            <p:cNvSpPr/>
            <p:nvPr/>
          </p:nvSpPr>
          <p:spPr>
            <a:xfrm>
              <a:off x="4914600" y="2340900"/>
              <a:ext cx="66400" cy="36025"/>
            </a:xfrm>
            <a:custGeom>
              <a:avLst/>
              <a:gdLst/>
              <a:ahLst/>
              <a:cxnLst/>
              <a:rect l="l" t="t" r="r" b="b"/>
              <a:pathLst>
                <a:path w="2656" h="1441" extrusionOk="0">
                  <a:moveTo>
                    <a:pt x="2655" y="1441"/>
                  </a:moveTo>
                  <a:lnTo>
                    <a:pt x="1334" y="0"/>
                  </a:lnTo>
                  <a:lnTo>
                    <a:pt x="0" y="14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6"/>
            <p:cNvSpPr/>
            <p:nvPr/>
          </p:nvSpPr>
          <p:spPr>
            <a:xfrm>
              <a:off x="4914600" y="2394775"/>
              <a:ext cx="66400" cy="35750"/>
            </a:xfrm>
            <a:custGeom>
              <a:avLst/>
              <a:gdLst/>
              <a:ahLst/>
              <a:cxnLst/>
              <a:rect l="l" t="t" r="r" b="b"/>
              <a:pathLst>
                <a:path w="2656" h="1430" extrusionOk="0">
                  <a:moveTo>
                    <a:pt x="2655" y="1429"/>
                  </a:moveTo>
                  <a:lnTo>
                    <a:pt x="1334" y="0"/>
                  </a:lnTo>
                  <a:lnTo>
                    <a:pt x="0" y="14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6"/>
            <p:cNvSpPr/>
            <p:nvPr/>
          </p:nvSpPr>
          <p:spPr>
            <a:xfrm>
              <a:off x="4914600" y="2448350"/>
              <a:ext cx="66400" cy="36050"/>
            </a:xfrm>
            <a:custGeom>
              <a:avLst/>
              <a:gdLst/>
              <a:ahLst/>
              <a:cxnLst/>
              <a:rect l="l" t="t" r="r" b="b"/>
              <a:pathLst>
                <a:path w="2656" h="1442" extrusionOk="0">
                  <a:moveTo>
                    <a:pt x="2655" y="1441"/>
                  </a:moveTo>
                  <a:lnTo>
                    <a:pt x="1334" y="0"/>
                  </a:lnTo>
                  <a:lnTo>
                    <a:pt x="0" y="14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6"/>
            <p:cNvSpPr/>
            <p:nvPr/>
          </p:nvSpPr>
          <p:spPr>
            <a:xfrm>
              <a:off x="3396550" y="2340900"/>
              <a:ext cx="66400" cy="36025"/>
            </a:xfrm>
            <a:custGeom>
              <a:avLst/>
              <a:gdLst/>
              <a:ahLst/>
              <a:cxnLst/>
              <a:rect l="l" t="t" r="r" b="b"/>
              <a:pathLst>
                <a:path w="2656" h="1441" extrusionOk="0">
                  <a:moveTo>
                    <a:pt x="2655" y="1441"/>
                  </a:moveTo>
                  <a:lnTo>
                    <a:pt x="1334" y="0"/>
                  </a:lnTo>
                  <a:lnTo>
                    <a:pt x="0" y="14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6"/>
            <p:cNvSpPr/>
            <p:nvPr/>
          </p:nvSpPr>
          <p:spPr>
            <a:xfrm>
              <a:off x="3396550" y="2394775"/>
              <a:ext cx="66400" cy="35750"/>
            </a:xfrm>
            <a:custGeom>
              <a:avLst/>
              <a:gdLst/>
              <a:ahLst/>
              <a:cxnLst/>
              <a:rect l="l" t="t" r="r" b="b"/>
              <a:pathLst>
                <a:path w="2656" h="1430" extrusionOk="0">
                  <a:moveTo>
                    <a:pt x="2655" y="1429"/>
                  </a:moveTo>
                  <a:lnTo>
                    <a:pt x="1334" y="0"/>
                  </a:lnTo>
                  <a:lnTo>
                    <a:pt x="0" y="14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6"/>
            <p:cNvSpPr/>
            <p:nvPr/>
          </p:nvSpPr>
          <p:spPr>
            <a:xfrm>
              <a:off x="3396550" y="2448350"/>
              <a:ext cx="66400" cy="36050"/>
            </a:xfrm>
            <a:custGeom>
              <a:avLst/>
              <a:gdLst/>
              <a:ahLst/>
              <a:cxnLst/>
              <a:rect l="l" t="t" r="r" b="b"/>
              <a:pathLst>
                <a:path w="2656" h="1442" extrusionOk="0">
                  <a:moveTo>
                    <a:pt x="2655" y="1441"/>
                  </a:moveTo>
                  <a:lnTo>
                    <a:pt x="1334" y="0"/>
                  </a:lnTo>
                  <a:lnTo>
                    <a:pt x="0" y="14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6"/>
            <p:cNvSpPr/>
            <p:nvPr/>
          </p:nvSpPr>
          <p:spPr>
            <a:xfrm>
              <a:off x="1879975" y="2341200"/>
              <a:ext cx="66125" cy="35725"/>
            </a:xfrm>
            <a:custGeom>
              <a:avLst/>
              <a:gdLst/>
              <a:ahLst/>
              <a:cxnLst/>
              <a:rect l="l" t="t" r="r" b="b"/>
              <a:pathLst>
                <a:path w="2645" h="1429" extrusionOk="0">
                  <a:moveTo>
                    <a:pt x="2644" y="1429"/>
                  </a:moveTo>
                  <a:lnTo>
                    <a:pt x="1322" y="0"/>
                  </a:lnTo>
                  <a:lnTo>
                    <a:pt x="1" y="14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6"/>
            <p:cNvSpPr/>
            <p:nvPr/>
          </p:nvSpPr>
          <p:spPr>
            <a:xfrm>
              <a:off x="1879975" y="2394775"/>
              <a:ext cx="66125" cy="35750"/>
            </a:xfrm>
            <a:custGeom>
              <a:avLst/>
              <a:gdLst/>
              <a:ahLst/>
              <a:cxnLst/>
              <a:rect l="l" t="t" r="r" b="b"/>
              <a:pathLst>
                <a:path w="2645" h="1430" extrusionOk="0">
                  <a:moveTo>
                    <a:pt x="2644" y="1429"/>
                  </a:moveTo>
                  <a:lnTo>
                    <a:pt x="1322" y="0"/>
                  </a:lnTo>
                  <a:lnTo>
                    <a:pt x="1" y="14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6"/>
            <p:cNvSpPr/>
            <p:nvPr/>
          </p:nvSpPr>
          <p:spPr>
            <a:xfrm>
              <a:off x="1879975" y="2448650"/>
              <a:ext cx="66125" cy="35750"/>
            </a:xfrm>
            <a:custGeom>
              <a:avLst/>
              <a:gdLst/>
              <a:ahLst/>
              <a:cxnLst/>
              <a:rect l="l" t="t" r="r" b="b"/>
              <a:pathLst>
                <a:path w="2645" h="1430" extrusionOk="0">
                  <a:moveTo>
                    <a:pt x="2644" y="1429"/>
                  </a:moveTo>
                  <a:lnTo>
                    <a:pt x="1322" y="0"/>
                  </a:lnTo>
                  <a:lnTo>
                    <a:pt x="1" y="14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6" name="Image 55">
            <a:extLst>
              <a:ext uri="{FF2B5EF4-FFF2-40B4-BE49-F238E27FC236}">
                <a16:creationId xmlns:a16="http://schemas.microsoft.com/office/drawing/2014/main" id="{C9AADD03-B435-4F39-BF0B-3B952D1D9B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552" y="881459"/>
            <a:ext cx="1527758" cy="547248"/>
          </a:xfrm>
          <a:prstGeom prst="rect">
            <a:avLst/>
          </a:prstGeom>
        </p:spPr>
      </p:pic>
      <p:sp>
        <p:nvSpPr>
          <p:cNvPr id="62" name="ZoneTexte 61">
            <a:extLst>
              <a:ext uri="{FF2B5EF4-FFF2-40B4-BE49-F238E27FC236}">
                <a16:creationId xmlns:a16="http://schemas.microsoft.com/office/drawing/2014/main" id="{E22BDC39-A960-41CD-B496-748037B329AA}"/>
              </a:ext>
            </a:extLst>
          </p:cNvPr>
          <p:cNvSpPr txBox="1"/>
          <p:nvPr/>
        </p:nvSpPr>
        <p:spPr>
          <a:xfrm>
            <a:off x="-7020" y="4745828"/>
            <a:ext cx="91439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i="1" dirty="0">
                <a:solidFill>
                  <a:srgbClr val="000000"/>
                </a:solidFill>
                <a:latin typeface="Barlow Condensed" panose="00000506000000000000" pitchFamily="2" charset="0"/>
              </a:rPr>
              <a:t>Il </a:t>
            </a:r>
            <a:r>
              <a:rPr lang="fr-FR" i="1" dirty="0" err="1">
                <a:solidFill>
                  <a:srgbClr val="000000"/>
                </a:solidFill>
                <a:latin typeface="Barlow Condensed" panose="00000506000000000000" pitchFamily="2" charset="0"/>
              </a:rPr>
              <a:t>principato</a:t>
            </a:r>
            <a:r>
              <a:rPr lang="fr-FR" i="1" dirty="0">
                <a:solidFill>
                  <a:srgbClr val="000000"/>
                </a:solidFill>
                <a:latin typeface="Barlow Condensed" panose="00000506000000000000" pitchFamily="2" charset="0"/>
              </a:rPr>
              <a:t> di Monaco e la </a:t>
            </a:r>
            <a:r>
              <a:rPr lang="fr-FR" i="1" dirty="0" err="1">
                <a:latin typeface="Barlow Condensed" panose="00000506000000000000" pitchFamily="2" charset="0"/>
              </a:rPr>
              <a:t>c</a:t>
            </a:r>
            <a:r>
              <a:rPr lang="fr-FR" i="1" dirty="0" err="1">
                <a:solidFill>
                  <a:srgbClr val="000000"/>
                </a:solidFill>
                <a:latin typeface="Barlow Condensed" panose="00000506000000000000" pitchFamily="2" charset="0"/>
              </a:rPr>
              <a:t>ittà</a:t>
            </a:r>
            <a:r>
              <a:rPr lang="fr-FR" i="1" dirty="0">
                <a:solidFill>
                  <a:srgbClr val="000000"/>
                </a:solidFill>
                <a:latin typeface="Barlow Condensed" panose="00000506000000000000" pitchFamily="2" charset="0"/>
              </a:rPr>
              <a:t> </a:t>
            </a:r>
            <a:r>
              <a:rPr lang="fr-FR" i="1" dirty="0" err="1">
                <a:solidFill>
                  <a:srgbClr val="000000"/>
                </a:solidFill>
                <a:latin typeface="Barlow Condensed" panose="00000506000000000000" pitchFamily="2" charset="0"/>
              </a:rPr>
              <a:t>metropolitana</a:t>
            </a:r>
            <a:r>
              <a:rPr lang="fr-FR" i="1" dirty="0">
                <a:solidFill>
                  <a:srgbClr val="000000"/>
                </a:solidFill>
                <a:latin typeface="Barlow Condensed" panose="00000506000000000000" pitchFamily="2" charset="0"/>
              </a:rPr>
              <a:t> di Genova sono </a:t>
            </a:r>
            <a:r>
              <a:rPr lang="fr-FR" i="1" dirty="0" err="1">
                <a:solidFill>
                  <a:srgbClr val="000000"/>
                </a:solidFill>
                <a:latin typeface="Barlow Condensed" panose="00000506000000000000" pitchFamily="2" charset="0"/>
              </a:rPr>
              <a:t>associati</a:t>
            </a:r>
            <a:r>
              <a:rPr lang="fr-FR" i="1" dirty="0">
                <a:solidFill>
                  <a:srgbClr val="000000"/>
                </a:solidFill>
                <a:latin typeface="Barlow Condensed" panose="00000506000000000000" pitchFamily="2" charset="0"/>
              </a:rPr>
              <a:t> al progetto.</a:t>
            </a:r>
            <a:endParaRPr lang="fr-FR" dirty="0">
              <a:latin typeface="Barlow Condensed" panose="00000506000000000000" pitchFamily="2" charset="0"/>
            </a:endParaRP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66DE3795-9083-439B-9EED-AE63DAF935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2418" y="3337997"/>
            <a:ext cx="1682881" cy="1189722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9221EA8D-1F0A-44F2-ABF0-FF0D4388BE0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245" y="3096454"/>
            <a:ext cx="1672809" cy="1672809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19A5E23F-5251-4081-BCFC-848875D4D2F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6826" y="3521847"/>
            <a:ext cx="1072163" cy="1072839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1FF27D69-217A-4319-BB29-BC8C32DD50E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2699" y="1397989"/>
            <a:ext cx="1359491" cy="748782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614B9FFD-8D32-4051-A1AB-A0818B9525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7050" y="1176467"/>
            <a:ext cx="1280572" cy="80364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3BFBF85-6A16-4A91-A53F-29152C3D9CE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7317" y="1488598"/>
            <a:ext cx="1522229" cy="79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87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 xmlns:a16="http://schemas.microsoft.com/office/drawing/2014/main" xmlns:a14="http://schemas.microsoft.com/office/drawing/2010/main" xmlns:p14="http://schemas.microsoft.com/office/powerpoint/2010/main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21"/>
          <p:cNvGrpSpPr/>
          <p:nvPr/>
        </p:nvGrpSpPr>
        <p:grpSpPr>
          <a:xfrm>
            <a:off x="6526679" y="1732589"/>
            <a:ext cx="3434275" cy="3563261"/>
            <a:chOff x="6071144" y="3864095"/>
            <a:chExt cx="1389382" cy="1279585"/>
          </a:xfrm>
        </p:grpSpPr>
        <p:sp>
          <p:nvSpPr>
            <p:cNvPr id="287" name="Google Shape;287;p21"/>
            <p:cNvSpPr/>
            <p:nvPr/>
          </p:nvSpPr>
          <p:spPr>
            <a:xfrm>
              <a:off x="6071144" y="3864095"/>
              <a:ext cx="1389359" cy="1279585"/>
            </a:xfrm>
            <a:custGeom>
              <a:avLst/>
              <a:gdLst/>
              <a:ahLst/>
              <a:cxnLst/>
              <a:rect l="l" t="t" r="r" b="b"/>
              <a:pathLst>
                <a:path w="50067" h="59710" extrusionOk="0">
                  <a:moveTo>
                    <a:pt x="50067" y="59710"/>
                  </a:moveTo>
                  <a:lnTo>
                    <a:pt x="25040" y="0"/>
                  </a:lnTo>
                  <a:lnTo>
                    <a:pt x="1" y="5971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1"/>
            <p:cNvSpPr/>
            <p:nvPr/>
          </p:nvSpPr>
          <p:spPr>
            <a:xfrm>
              <a:off x="6765999" y="3864095"/>
              <a:ext cx="694527" cy="1279585"/>
            </a:xfrm>
            <a:custGeom>
              <a:avLst/>
              <a:gdLst/>
              <a:ahLst/>
              <a:cxnLst/>
              <a:rect l="l" t="t" r="r" b="b"/>
              <a:pathLst>
                <a:path w="25028" h="59710" extrusionOk="0">
                  <a:moveTo>
                    <a:pt x="25028" y="59710"/>
                  </a:moveTo>
                  <a:lnTo>
                    <a:pt x="1" y="0"/>
                  </a:lnTo>
                  <a:lnTo>
                    <a:pt x="14693" y="5971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6" name="Google Shape;296;p21"/>
          <p:cNvGrpSpPr/>
          <p:nvPr/>
        </p:nvGrpSpPr>
        <p:grpSpPr>
          <a:xfrm>
            <a:off x="5542639" y="2330754"/>
            <a:ext cx="2694245" cy="2964932"/>
            <a:chOff x="4967420" y="4274910"/>
            <a:chExt cx="1296557" cy="868794"/>
          </a:xfrm>
        </p:grpSpPr>
        <p:sp>
          <p:nvSpPr>
            <p:cNvPr id="297" name="Google Shape;297;p21"/>
            <p:cNvSpPr/>
            <p:nvPr/>
          </p:nvSpPr>
          <p:spPr>
            <a:xfrm>
              <a:off x="4967420" y="4274910"/>
              <a:ext cx="1296536" cy="868794"/>
            </a:xfrm>
            <a:custGeom>
              <a:avLst/>
              <a:gdLst/>
              <a:ahLst/>
              <a:cxnLst/>
              <a:rect l="l" t="t" r="r" b="b"/>
              <a:pathLst>
                <a:path w="46722" h="40541" extrusionOk="0">
                  <a:moveTo>
                    <a:pt x="46721" y="40541"/>
                  </a:moveTo>
                  <a:lnTo>
                    <a:pt x="23361" y="0"/>
                  </a:lnTo>
                  <a:lnTo>
                    <a:pt x="1" y="4054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8" name="Google Shape;298;p21"/>
            <p:cNvSpPr/>
            <p:nvPr/>
          </p:nvSpPr>
          <p:spPr>
            <a:xfrm>
              <a:off x="5615709" y="4274910"/>
              <a:ext cx="648268" cy="868794"/>
            </a:xfrm>
            <a:custGeom>
              <a:avLst/>
              <a:gdLst/>
              <a:ahLst/>
              <a:cxnLst/>
              <a:rect l="l" t="t" r="r" b="b"/>
              <a:pathLst>
                <a:path w="23361" h="40541" extrusionOk="0">
                  <a:moveTo>
                    <a:pt x="23360" y="40541"/>
                  </a:moveTo>
                  <a:lnTo>
                    <a:pt x="0" y="0"/>
                  </a:lnTo>
                  <a:lnTo>
                    <a:pt x="13716" y="4054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05" name="Google Shape;305;p21"/>
          <p:cNvSpPr txBox="1">
            <a:spLocks noGrp="1"/>
          </p:cNvSpPr>
          <p:nvPr>
            <p:ph type="title"/>
          </p:nvPr>
        </p:nvSpPr>
        <p:spPr>
          <a:xfrm>
            <a:off x="2370750" y="351075"/>
            <a:ext cx="4402500" cy="3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VL Rodina" panose="00000500000000000000" pitchFamily="50" charset="0"/>
              </a:rPr>
              <a:t>Observ'Alp: un progetto ALCOTRA</a:t>
            </a:r>
            <a:endParaRPr dirty="0">
              <a:latin typeface="VL Rodina" panose="00000500000000000000" pitchFamily="50" charset="0"/>
            </a:endParaRPr>
          </a:p>
        </p:txBody>
      </p:sp>
      <p:grpSp>
        <p:nvGrpSpPr>
          <p:cNvPr id="308" name="Google Shape;308;p21"/>
          <p:cNvGrpSpPr/>
          <p:nvPr/>
        </p:nvGrpSpPr>
        <p:grpSpPr>
          <a:xfrm>
            <a:off x="6790346" y="3510198"/>
            <a:ext cx="1631587" cy="1785805"/>
            <a:chOff x="4967420" y="4274910"/>
            <a:chExt cx="1296557" cy="868794"/>
          </a:xfrm>
        </p:grpSpPr>
        <p:sp>
          <p:nvSpPr>
            <p:cNvPr id="309" name="Google Shape;309;p21"/>
            <p:cNvSpPr/>
            <p:nvPr/>
          </p:nvSpPr>
          <p:spPr>
            <a:xfrm>
              <a:off x="4967420" y="4274910"/>
              <a:ext cx="1296536" cy="868794"/>
            </a:xfrm>
            <a:custGeom>
              <a:avLst/>
              <a:gdLst/>
              <a:ahLst/>
              <a:cxnLst/>
              <a:rect l="l" t="t" r="r" b="b"/>
              <a:pathLst>
                <a:path w="46722" h="40541" extrusionOk="0">
                  <a:moveTo>
                    <a:pt x="46721" y="40541"/>
                  </a:moveTo>
                  <a:lnTo>
                    <a:pt x="23361" y="0"/>
                  </a:lnTo>
                  <a:lnTo>
                    <a:pt x="1" y="40541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0" name="Google Shape;310;p21"/>
            <p:cNvSpPr/>
            <p:nvPr/>
          </p:nvSpPr>
          <p:spPr>
            <a:xfrm>
              <a:off x="5615709" y="4274910"/>
              <a:ext cx="648268" cy="868794"/>
            </a:xfrm>
            <a:custGeom>
              <a:avLst/>
              <a:gdLst/>
              <a:ahLst/>
              <a:cxnLst/>
              <a:rect l="l" t="t" r="r" b="b"/>
              <a:pathLst>
                <a:path w="23361" h="40541" extrusionOk="0">
                  <a:moveTo>
                    <a:pt x="23360" y="40541"/>
                  </a:moveTo>
                  <a:lnTo>
                    <a:pt x="0" y="0"/>
                  </a:lnTo>
                  <a:lnTo>
                    <a:pt x="13716" y="40541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19" name="Google Shape;319;p21"/>
          <p:cNvGrpSpPr/>
          <p:nvPr/>
        </p:nvGrpSpPr>
        <p:grpSpPr>
          <a:xfrm>
            <a:off x="4993636" y="2920814"/>
            <a:ext cx="1976860" cy="2375369"/>
            <a:chOff x="4967420" y="4274910"/>
            <a:chExt cx="1296557" cy="868794"/>
          </a:xfrm>
        </p:grpSpPr>
        <p:sp>
          <p:nvSpPr>
            <p:cNvPr id="320" name="Google Shape;320;p21"/>
            <p:cNvSpPr/>
            <p:nvPr/>
          </p:nvSpPr>
          <p:spPr>
            <a:xfrm>
              <a:off x="4967420" y="4274910"/>
              <a:ext cx="1296536" cy="868794"/>
            </a:xfrm>
            <a:custGeom>
              <a:avLst/>
              <a:gdLst/>
              <a:ahLst/>
              <a:cxnLst/>
              <a:rect l="l" t="t" r="r" b="b"/>
              <a:pathLst>
                <a:path w="46722" h="40541" extrusionOk="0">
                  <a:moveTo>
                    <a:pt x="46721" y="40541"/>
                  </a:moveTo>
                  <a:lnTo>
                    <a:pt x="23361" y="0"/>
                  </a:lnTo>
                  <a:lnTo>
                    <a:pt x="1" y="4054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1"/>
            <p:cNvSpPr/>
            <p:nvPr/>
          </p:nvSpPr>
          <p:spPr>
            <a:xfrm>
              <a:off x="5615709" y="4274910"/>
              <a:ext cx="648268" cy="868794"/>
            </a:xfrm>
            <a:custGeom>
              <a:avLst/>
              <a:gdLst/>
              <a:ahLst/>
              <a:cxnLst/>
              <a:rect l="l" t="t" r="r" b="b"/>
              <a:pathLst>
                <a:path w="23361" h="40541" extrusionOk="0">
                  <a:moveTo>
                    <a:pt x="23360" y="40541"/>
                  </a:moveTo>
                  <a:lnTo>
                    <a:pt x="0" y="0"/>
                  </a:lnTo>
                  <a:lnTo>
                    <a:pt x="13716" y="40541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8" name="ZoneTexte 47">
            <a:extLst>
              <a:ext uri="{FF2B5EF4-FFF2-40B4-BE49-F238E27FC236}">
                <a16:creationId xmlns:a16="http://schemas.microsoft.com/office/drawing/2014/main" id="{7DAC0E86-2D5B-4537-A180-ED6FCE7757C9}"/>
              </a:ext>
            </a:extLst>
          </p:cNvPr>
          <p:cNvSpPr txBox="1"/>
          <p:nvPr/>
        </p:nvSpPr>
        <p:spPr>
          <a:xfrm>
            <a:off x="141143" y="867147"/>
            <a:ext cx="7875806" cy="2872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b="1" dirty="0">
                <a:latin typeface="Barlow" panose="00000500000000000000" pitchFamily="2" charset="0"/>
              </a:rPr>
              <a:t>Finanziamento</a:t>
            </a:r>
            <a:r>
              <a:rPr lang="fr-FR" dirty="0">
                <a:latin typeface="Barlow" panose="00000500000000000000" pitchFamily="2" charset="0"/>
              </a:rPr>
              <a:t>: 500.000 euro, di cui 400.000 euro dal FESR</a:t>
            </a:r>
          </a:p>
          <a:p>
            <a:pPr marL="285750" indent="-285750" algn="just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b="1" dirty="0">
                <a:latin typeface="Barlow" panose="00000500000000000000" pitchFamily="2" charset="0"/>
              </a:rPr>
              <a:t>Durata del progetto</a:t>
            </a:r>
            <a:r>
              <a:rPr lang="fr-FR" dirty="0">
                <a:latin typeface="Barlow" panose="00000500000000000000" pitchFamily="2" charset="0"/>
              </a:rPr>
              <a:t>: ottobre 2024 - ottobre 2025</a:t>
            </a:r>
          </a:p>
          <a:p>
            <a:pPr marL="285750" indent="-285750" algn="just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b="1" dirty="0">
                <a:latin typeface="Barlow" panose="00000500000000000000" pitchFamily="2" charset="0"/>
              </a:rPr>
              <a:t>Oggetto</a:t>
            </a:r>
            <a:r>
              <a:rPr lang="fr-FR" dirty="0">
                <a:latin typeface="Barlow" panose="00000500000000000000" pitchFamily="2" charset="0"/>
              </a:rPr>
              <a:t>: Condivisione di dati locali su questioni transfrontaliere comuni / avvio di azioni, in particolare sulla mobilità transfrontaliera, sullo sviluppo di settori economici comuni, sulla gestione delle crisi climatiche e sanitarie. </a:t>
            </a:r>
          </a:p>
          <a:p>
            <a:pPr marL="742950" lvl="1" indent="-285750"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dirty="0">
                <a:solidFill>
                  <a:srgbClr val="000000"/>
                </a:solidFill>
                <a:latin typeface="Barlow" panose="00000500000000000000" pitchFamily="2" charset="0"/>
              </a:rPr>
              <a:t>I dati raccolti* saranno poi utilizzati </a:t>
            </a:r>
            <a:r>
              <a:rPr lang="fr-FR" b="1" dirty="0">
                <a:solidFill>
                  <a:srgbClr val="000000"/>
                </a:solidFill>
                <a:latin typeface="Barlow" panose="00000500000000000000" pitchFamily="2" charset="0"/>
              </a:rPr>
              <a:t>per migliorare la </a:t>
            </a:r>
            <a:r>
              <a:rPr lang="fr-FR" b="1" dirty="0" err="1">
                <a:solidFill>
                  <a:srgbClr val="000000"/>
                </a:solidFill>
                <a:latin typeface="Barlow" panose="00000500000000000000" pitchFamily="2" charset="0"/>
              </a:rPr>
              <a:t>conoscenza</a:t>
            </a:r>
            <a:r>
              <a:rPr lang="fr-FR" b="1" dirty="0">
                <a:latin typeface="Barlow" panose="00000500000000000000" pitchFamily="2" charset="0"/>
              </a:rPr>
              <a:t> </a:t>
            </a:r>
            <a:r>
              <a:rPr lang="fr-FR" b="1" dirty="0" err="1">
                <a:solidFill>
                  <a:srgbClr val="000000"/>
                </a:solidFill>
                <a:latin typeface="Barlow" panose="00000500000000000000" pitchFamily="2" charset="0"/>
              </a:rPr>
              <a:t>della</a:t>
            </a:r>
            <a:r>
              <a:rPr lang="fr-FR" b="1" dirty="0">
                <a:solidFill>
                  <a:srgbClr val="000000"/>
                </a:solidFill>
                <a:latin typeface="Barlow" panose="00000500000000000000" pitchFamily="2" charset="0"/>
              </a:rPr>
              <a:t> </a:t>
            </a:r>
          </a:p>
          <a:p>
            <a:pPr marL="457200" lvl="1" algn="just"/>
            <a:r>
              <a:rPr lang="fr-FR" b="1" dirty="0" err="1">
                <a:solidFill>
                  <a:srgbClr val="000000"/>
                </a:solidFill>
                <a:latin typeface="Barlow" panose="00000500000000000000" pitchFamily="2" charset="0"/>
              </a:rPr>
              <a:t>popolazione</a:t>
            </a:r>
            <a:r>
              <a:rPr lang="fr-FR" b="1" dirty="0">
                <a:solidFill>
                  <a:srgbClr val="000000"/>
                </a:solidFill>
                <a:latin typeface="Barlow" panose="00000500000000000000" pitchFamily="2" charset="0"/>
              </a:rPr>
              <a:t> e dei </a:t>
            </a:r>
            <a:r>
              <a:rPr lang="fr-FR" b="1" dirty="0" err="1">
                <a:solidFill>
                  <a:srgbClr val="000000"/>
                </a:solidFill>
                <a:latin typeface="Barlow" panose="00000500000000000000" pitchFamily="2" charset="0"/>
              </a:rPr>
              <a:t>servizi</a:t>
            </a:r>
            <a:r>
              <a:rPr lang="fr-FR" b="1" dirty="0">
                <a:solidFill>
                  <a:srgbClr val="000000"/>
                </a:solidFill>
                <a:latin typeface="Barlow" panose="00000500000000000000" pitchFamily="2" charset="0"/>
              </a:rPr>
              <a:t> pubblici e di identificare i </a:t>
            </a:r>
            <a:r>
              <a:rPr lang="fr-FR" b="1" dirty="0" err="1">
                <a:solidFill>
                  <a:srgbClr val="000000"/>
                </a:solidFill>
                <a:latin typeface="Barlow" panose="00000500000000000000" pitchFamily="2" charset="0"/>
              </a:rPr>
              <a:t>bisogni</a:t>
            </a:r>
            <a:r>
              <a:rPr lang="fr-FR" b="1" dirty="0">
                <a:solidFill>
                  <a:srgbClr val="000000"/>
                </a:solidFill>
                <a:latin typeface="Barlow" panose="00000500000000000000" pitchFamily="2" charset="0"/>
              </a:rPr>
              <a:t> </a:t>
            </a:r>
            <a:r>
              <a:rPr lang="fr-FR" b="1" dirty="0" err="1">
                <a:solidFill>
                  <a:srgbClr val="000000"/>
                </a:solidFill>
                <a:latin typeface="Barlow" panose="00000500000000000000" pitchFamily="2" charset="0"/>
              </a:rPr>
              <a:t>del</a:t>
            </a:r>
            <a:r>
              <a:rPr lang="fr-FR" b="1" dirty="0">
                <a:solidFill>
                  <a:srgbClr val="000000"/>
                </a:solidFill>
                <a:latin typeface="Barlow" panose="00000500000000000000" pitchFamily="2" charset="0"/>
              </a:rPr>
              <a:t> </a:t>
            </a:r>
            <a:r>
              <a:rPr lang="fr-FR" b="1" dirty="0" err="1">
                <a:solidFill>
                  <a:srgbClr val="000000"/>
                </a:solidFill>
                <a:latin typeface="Barlow" panose="00000500000000000000" pitchFamily="2" charset="0"/>
              </a:rPr>
              <a:t>territorio</a:t>
            </a:r>
            <a:r>
              <a:rPr lang="fr-FR" b="1" dirty="0">
                <a:solidFill>
                  <a:srgbClr val="000000"/>
                </a:solidFill>
                <a:latin typeface="Barlow" panose="00000500000000000000" pitchFamily="2" charset="0"/>
              </a:rPr>
              <a:t> </a:t>
            </a:r>
          </a:p>
          <a:p>
            <a:pPr marL="457200" lvl="1" algn="just"/>
            <a:r>
              <a:rPr lang="fr-FR" b="1" dirty="0" err="1">
                <a:solidFill>
                  <a:srgbClr val="000000"/>
                </a:solidFill>
                <a:latin typeface="Barlow" panose="00000500000000000000" pitchFamily="2" charset="0"/>
              </a:rPr>
              <a:t>nel</a:t>
            </a:r>
            <a:r>
              <a:rPr lang="fr-FR" b="1" dirty="0">
                <a:solidFill>
                  <a:srgbClr val="000000"/>
                </a:solidFill>
                <a:latin typeface="Barlow" panose="00000500000000000000" pitchFamily="2" charset="0"/>
              </a:rPr>
              <a:t> suo complesso. </a:t>
            </a:r>
          </a:p>
          <a:p>
            <a:pPr marL="457200" lvl="1" algn="just"/>
            <a:endParaRPr lang="fr-FR" b="1" dirty="0">
              <a:solidFill>
                <a:srgbClr val="000000"/>
              </a:solidFill>
              <a:latin typeface="Barlow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100" i="1" dirty="0">
                <a:latin typeface="Barlow" panose="00000500000000000000" pitchFamily="2" charset="0"/>
              </a:rPr>
              <a:t>Si noti che le 6 mappe presentate in </a:t>
            </a:r>
            <a:r>
              <a:rPr lang="fr-FR" sz="1100" i="1" dirty="0" err="1">
                <a:latin typeface="Barlow" panose="00000500000000000000" pitchFamily="2" charset="0"/>
              </a:rPr>
              <a:t>questa</a:t>
            </a:r>
            <a:r>
              <a:rPr lang="fr-FR" sz="1100" i="1" dirty="0">
                <a:latin typeface="Barlow" panose="00000500000000000000" pitchFamily="2" charset="0"/>
              </a:rPr>
              <a:t> brochure </a:t>
            </a:r>
            <a:r>
              <a:rPr lang="fr-FR" sz="1100" i="1" dirty="0" err="1">
                <a:latin typeface="Barlow" panose="00000500000000000000" pitchFamily="2" charset="0"/>
              </a:rPr>
              <a:t>utilizzano</a:t>
            </a:r>
            <a:r>
              <a:rPr lang="fr-FR" sz="1100" i="1" dirty="0">
                <a:latin typeface="Barlow" panose="00000500000000000000" pitchFamily="2" charset="0"/>
              </a:rPr>
              <a:t> i </a:t>
            </a:r>
            <a:r>
              <a:rPr lang="fr-FR" sz="1100" i="1" dirty="0" err="1">
                <a:latin typeface="Barlow" panose="00000500000000000000" pitchFamily="2" charset="0"/>
              </a:rPr>
              <a:t>dati</a:t>
            </a:r>
            <a:r>
              <a:rPr lang="fr-FR" sz="1100" i="1" dirty="0">
                <a:latin typeface="Barlow" panose="00000500000000000000" pitchFamily="2" charset="0"/>
              </a:rPr>
              <a:t> di 2021, </a:t>
            </a:r>
            <a:r>
              <a:rPr lang="fr-FR" sz="1100" i="1" dirty="0" err="1">
                <a:latin typeface="Barlow" panose="00000500000000000000" pitchFamily="2" charset="0"/>
              </a:rPr>
              <a:t>poiché</a:t>
            </a:r>
            <a:r>
              <a:rPr lang="fr-FR" sz="1100" i="1" dirty="0">
                <a:latin typeface="Barlow" panose="00000500000000000000" pitchFamily="2" charset="0"/>
              </a:rPr>
              <a:t> il</a:t>
            </a:r>
          </a:p>
          <a:p>
            <a:pPr algn="just"/>
            <a:r>
              <a:rPr lang="fr-FR" sz="1100" i="1" dirty="0" err="1">
                <a:latin typeface="Barlow" panose="00000500000000000000" pitchFamily="2" charset="0"/>
              </a:rPr>
              <a:t>censimento</a:t>
            </a:r>
            <a:r>
              <a:rPr lang="fr-FR" sz="1100" i="1" dirty="0">
                <a:latin typeface="Barlow" panose="00000500000000000000" pitchFamily="2" charset="0"/>
              </a:rPr>
              <a:t> francese viene effettuato ogni cinque </a:t>
            </a:r>
            <a:r>
              <a:rPr lang="fr-FR" sz="1100" i="1" dirty="0" err="1">
                <a:latin typeface="Barlow" panose="00000500000000000000" pitchFamily="2" charset="0"/>
              </a:rPr>
              <a:t>anni</a:t>
            </a:r>
            <a:r>
              <a:rPr lang="fr-FR" sz="1100" i="1" dirty="0">
                <a:latin typeface="Barlow" panose="00000500000000000000" pitchFamily="2" charset="0"/>
              </a:rPr>
              <a:t>. </a:t>
            </a:r>
            <a:r>
              <a:rPr lang="it-IT" sz="1100" i="1" dirty="0">
                <a:latin typeface="Barlow" panose="00000500000000000000" pitchFamily="2" charset="0"/>
              </a:rPr>
              <a:t>Per alcune infografiche,</a:t>
            </a:r>
          </a:p>
          <a:p>
            <a:pPr algn="just"/>
            <a:r>
              <a:rPr lang="it-IT" sz="1100" i="1" dirty="0">
                <a:latin typeface="Barlow" panose="00000500000000000000" pitchFamily="2" charset="0"/>
              </a:rPr>
              <a:t> per Monaco sono stati utilizzati i dati del 2023.</a:t>
            </a:r>
            <a:endParaRPr lang="fr-FR" sz="1100" i="1" dirty="0">
              <a:solidFill>
                <a:srgbClr val="000000"/>
              </a:solidFill>
              <a:latin typeface="Barlow" panose="00000500000000000000" pitchFamily="2" charset="0"/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9156475D-CB5B-453A-A20A-06F4485CF636}"/>
              </a:ext>
            </a:extLst>
          </p:cNvPr>
          <p:cNvSpPr txBox="1"/>
          <p:nvPr/>
        </p:nvSpPr>
        <p:spPr>
          <a:xfrm>
            <a:off x="211577" y="3700844"/>
            <a:ext cx="4926930" cy="1200329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fr-FR" sz="1800" i="1" dirty="0">
                <a:ln w="0"/>
                <a:solidFill>
                  <a:schemeClr val="accent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rlow Condensed" panose="00000506000000000000" pitchFamily="2" charset="0"/>
              </a:rPr>
              <a:t>L'obiettivo generale del progetto è la creazione di un sistema di osservazione interoperabile in grado di mobilitare i dati francesi, italiani e monegaschi per fornire un'analisi transfrontaliera dei territori.</a:t>
            </a:r>
          </a:p>
        </p:txBody>
      </p:sp>
    </p:spTree>
    <p:extLst>
      <p:ext uri="{BB962C8B-B14F-4D97-AF65-F5344CB8AC3E}">
        <p14:creationId xmlns:p14="http://schemas.microsoft.com/office/powerpoint/2010/main" val="3442551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 xmlns:a16="http://schemas.microsoft.com/office/drawing/2014/main" xmlns:p14="http://schemas.microsoft.com/office/powerpoint/2010/main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" name="Google Shape;1761;p46"/>
          <p:cNvSpPr txBox="1">
            <a:spLocks noGrp="1"/>
          </p:cNvSpPr>
          <p:nvPr>
            <p:ph type="title"/>
          </p:nvPr>
        </p:nvSpPr>
        <p:spPr>
          <a:xfrm>
            <a:off x="2370750" y="351075"/>
            <a:ext cx="4402500" cy="3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VL Rodina" panose="00000500000000000000" pitchFamily="50" charset="0"/>
              </a:rPr>
              <a:t>4 Pacchetti di lavoro del progetto</a:t>
            </a:r>
            <a:endParaRPr dirty="0">
              <a:latin typeface="VL Rodina" panose="00000500000000000000" pitchFamily="50" charset="0"/>
            </a:endParaRPr>
          </a:p>
        </p:txBody>
      </p:sp>
      <p:grpSp>
        <p:nvGrpSpPr>
          <p:cNvPr id="1762" name="Google Shape;1762;p46"/>
          <p:cNvGrpSpPr/>
          <p:nvPr/>
        </p:nvGrpSpPr>
        <p:grpSpPr>
          <a:xfrm>
            <a:off x="818707" y="681332"/>
            <a:ext cx="6918774" cy="1565946"/>
            <a:chOff x="-2677364" y="903450"/>
            <a:chExt cx="10528964" cy="2383050"/>
          </a:xfrm>
        </p:grpSpPr>
        <p:grpSp>
          <p:nvGrpSpPr>
            <p:cNvPr id="1763" name="Google Shape;1763;p46"/>
            <p:cNvGrpSpPr/>
            <p:nvPr/>
          </p:nvGrpSpPr>
          <p:grpSpPr>
            <a:xfrm>
              <a:off x="2581326" y="903450"/>
              <a:ext cx="5270274" cy="2383050"/>
              <a:chOff x="2581326" y="903450"/>
              <a:chExt cx="5270274" cy="2383050"/>
            </a:xfrm>
          </p:grpSpPr>
          <p:cxnSp>
            <p:nvCxnSpPr>
              <p:cNvPr id="1764" name="Google Shape;1764;p46"/>
              <p:cNvCxnSpPr>
                <a:cxnSpLocks/>
              </p:cNvCxnSpPr>
              <p:nvPr/>
            </p:nvCxnSpPr>
            <p:spPr>
              <a:xfrm flipH="1">
                <a:off x="2581326" y="1810282"/>
                <a:ext cx="4238625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765" name="Google Shape;1765;p46"/>
              <p:cNvGrpSpPr/>
              <p:nvPr/>
            </p:nvGrpSpPr>
            <p:grpSpPr>
              <a:xfrm>
                <a:off x="6037950" y="903450"/>
                <a:ext cx="1813650" cy="2383050"/>
                <a:chOff x="5779550" y="946375"/>
                <a:chExt cx="1813650" cy="2383050"/>
              </a:xfrm>
            </p:grpSpPr>
            <p:sp>
              <p:nvSpPr>
                <p:cNvPr id="1766" name="Google Shape;1766;p46"/>
                <p:cNvSpPr/>
                <p:nvPr/>
              </p:nvSpPr>
              <p:spPr>
                <a:xfrm>
                  <a:off x="5779550" y="1028525"/>
                  <a:ext cx="1672250" cy="230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90" h="92036" extrusionOk="0">
                      <a:moveTo>
                        <a:pt x="33660" y="1"/>
                      </a:moveTo>
                      <a:lnTo>
                        <a:pt x="1" y="53412"/>
                      </a:lnTo>
                      <a:lnTo>
                        <a:pt x="33445" y="72724"/>
                      </a:lnTo>
                      <a:lnTo>
                        <a:pt x="66890" y="92036"/>
                      </a:lnTo>
                      <a:lnTo>
                        <a:pt x="3366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767" name="Google Shape;1767;p46"/>
                <p:cNvSpPr/>
                <p:nvPr/>
              </p:nvSpPr>
              <p:spPr>
                <a:xfrm>
                  <a:off x="6621025" y="946375"/>
                  <a:ext cx="972175" cy="23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87" h="95322" extrusionOk="0">
                      <a:moveTo>
                        <a:pt x="5644" y="1"/>
                      </a:moveTo>
                      <a:lnTo>
                        <a:pt x="1" y="3287"/>
                      </a:lnTo>
                      <a:lnTo>
                        <a:pt x="33231" y="95322"/>
                      </a:lnTo>
                      <a:lnTo>
                        <a:pt x="38886" y="92036"/>
                      </a:lnTo>
                      <a:lnTo>
                        <a:pt x="5644" y="1"/>
                      </a:ln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grpSp>
          <p:nvGrpSpPr>
            <p:cNvPr id="1768" name="Google Shape;1768;p46"/>
            <p:cNvGrpSpPr/>
            <p:nvPr/>
          </p:nvGrpSpPr>
          <p:grpSpPr>
            <a:xfrm>
              <a:off x="-2677364" y="1310241"/>
              <a:ext cx="6070820" cy="739789"/>
              <a:chOff x="-2677364" y="1310241"/>
              <a:chExt cx="6070820" cy="739789"/>
            </a:xfrm>
          </p:grpSpPr>
          <p:sp>
            <p:nvSpPr>
              <p:cNvPr id="1769" name="Google Shape;1769;p46"/>
              <p:cNvSpPr txBox="1"/>
              <p:nvPr/>
            </p:nvSpPr>
            <p:spPr>
              <a:xfrm>
                <a:off x="-2658564" y="1310241"/>
                <a:ext cx="2181600" cy="2534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 dirty="0">
                    <a:solidFill>
                      <a:schemeClr val="accent1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WP 1</a:t>
                </a:r>
                <a:endParaRPr sz="1800" dirty="0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1770" name="Google Shape;1770;p46"/>
              <p:cNvSpPr txBox="1"/>
              <p:nvPr/>
            </p:nvSpPr>
            <p:spPr>
              <a:xfrm>
                <a:off x="-2677364" y="1558630"/>
                <a:ext cx="6070820" cy="49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200" i="1" dirty="0">
                    <a:latin typeface="Barlow" panose="00000500000000000000" pitchFamily="2" charset="0"/>
                    <a:ea typeface="Fira Sans"/>
                    <a:cs typeface="Fira Sans"/>
                    <a:sym typeface="Fira Sans"/>
                  </a:rPr>
                  <a:t>Governance e gestione amministrativa del progetto</a:t>
                </a:r>
              </a:p>
            </p:txBody>
          </p:sp>
        </p:grpSp>
      </p:grpSp>
      <p:grpSp>
        <p:nvGrpSpPr>
          <p:cNvPr id="1771" name="Google Shape;1771;p46"/>
          <p:cNvGrpSpPr/>
          <p:nvPr/>
        </p:nvGrpSpPr>
        <p:grpSpPr>
          <a:xfrm>
            <a:off x="2701791" y="1340231"/>
            <a:ext cx="3300109" cy="1501100"/>
            <a:chOff x="2701791" y="1785400"/>
            <a:chExt cx="3300109" cy="1501100"/>
          </a:xfrm>
        </p:grpSpPr>
        <p:grpSp>
          <p:nvGrpSpPr>
            <p:cNvPr id="1772" name="Google Shape;1772;p46"/>
            <p:cNvGrpSpPr/>
            <p:nvPr/>
          </p:nvGrpSpPr>
          <p:grpSpPr>
            <a:xfrm>
              <a:off x="2701791" y="2499024"/>
              <a:ext cx="1304588" cy="576452"/>
              <a:chOff x="2701791" y="2499024"/>
              <a:chExt cx="1304588" cy="576452"/>
            </a:xfrm>
          </p:grpSpPr>
          <p:sp>
            <p:nvSpPr>
              <p:cNvPr id="1773" name="Google Shape;1773;p46"/>
              <p:cNvSpPr txBox="1"/>
              <p:nvPr/>
            </p:nvSpPr>
            <p:spPr>
              <a:xfrm>
                <a:off x="2701791" y="2499024"/>
                <a:ext cx="1213196" cy="25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 dirty="0">
                    <a:solidFill>
                      <a:schemeClr val="accent3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WP 2</a:t>
                </a:r>
                <a:endParaRPr sz="1800" dirty="0">
                  <a:solidFill>
                    <a:schemeClr val="accent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1774" name="Google Shape;1774;p46"/>
              <p:cNvSpPr txBox="1"/>
              <p:nvPr/>
            </p:nvSpPr>
            <p:spPr>
              <a:xfrm>
                <a:off x="2701791" y="2752568"/>
                <a:ext cx="1304588" cy="3229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 i="1" dirty="0">
                    <a:latin typeface="Barlow" panose="00000500000000000000" pitchFamily="2" charset="0"/>
                    <a:ea typeface="Fira Sans"/>
                    <a:cs typeface="Fira Sans"/>
                    <a:sym typeface="Fira Sans"/>
                  </a:rPr>
                  <a:t>Comunicazione</a:t>
                </a:r>
                <a:endParaRPr sz="1200" i="1" dirty="0">
                  <a:latin typeface="Barlow" panose="00000500000000000000" pitchFamily="2" charset="0"/>
                  <a:ea typeface="Fira Sans"/>
                  <a:cs typeface="Fira Sans"/>
                  <a:sym typeface="Fira Sans"/>
                </a:endParaRPr>
              </a:p>
            </p:txBody>
          </p:sp>
        </p:grpSp>
        <p:grpSp>
          <p:nvGrpSpPr>
            <p:cNvPr id="1775" name="Google Shape;1775;p46"/>
            <p:cNvGrpSpPr/>
            <p:nvPr/>
          </p:nvGrpSpPr>
          <p:grpSpPr>
            <a:xfrm>
              <a:off x="4074175" y="1785400"/>
              <a:ext cx="1927725" cy="1501100"/>
              <a:chOff x="4074175" y="1785400"/>
              <a:chExt cx="1927725" cy="1501100"/>
            </a:xfrm>
          </p:grpSpPr>
          <p:grpSp>
            <p:nvGrpSpPr>
              <p:cNvPr id="1776" name="Google Shape;1776;p46"/>
              <p:cNvGrpSpPr/>
              <p:nvPr/>
            </p:nvGrpSpPr>
            <p:grpSpPr>
              <a:xfrm>
                <a:off x="4859475" y="1785400"/>
                <a:ext cx="1142425" cy="1501100"/>
                <a:chOff x="4895525" y="1828325"/>
                <a:chExt cx="1142425" cy="1501100"/>
              </a:xfrm>
            </p:grpSpPr>
            <p:sp>
              <p:nvSpPr>
                <p:cNvPr id="1777" name="Google Shape;1777;p46"/>
                <p:cNvSpPr/>
                <p:nvPr/>
              </p:nvSpPr>
              <p:spPr>
                <a:xfrm>
                  <a:off x="4895525" y="1880125"/>
                  <a:ext cx="1053425" cy="14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37" h="57972" extrusionOk="0">
                      <a:moveTo>
                        <a:pt x="21193" y="0"/>
                      </a:moveTo>
                      <a:lnTo>
                        <a:pt x="0" y="33647"/>
                      </a:lnTo>
                      <a:lnTo>
                        <a:pt x="21062" y="45804"/>
                      </a:lnTo>
                      <a:lnTo>
                        <a:pt x="42136" y="57972"/>
                      </a:lnTo>
                      <a:lnTo>
                        <a:pt x="42136" y="57972"/>
                      </a:lnTo>
                      <a:lnTo>
                        <a:pt x="2119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8" name="Google Shape;1778;p46"/>
                <p:cNvSpPr/>
                <p:nvPr/>
              </p:nvSpPr>
              <p:spPr>
                <a:xfrm>
                  <a:off x="5425350" y="1828325"/>
                  <a:ext cx="612600" cy="150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04" h="60044" extrusionOk="0">
                      <a:moveTo>
                        <a:pt x="3560" y="1"/>
                      </a:moveTo>
                      <a:lnTo>
                        <a:pt x="0" y="2072"/>
                      </a:lnTo>
                      <a:lnTo>
                        <a:pt x="20943" y="60044"/>
                      </a:lnTo>
                      <a:lnTo>
                        <a:pt x="24503" y="57972"/>
                      </a:lnTo>
                      <a:lnTo>
                        <a:pt x="3560" y="1"/>
                      </a:lnTo>
                      <a:close/>
                    </a:path>
                  </a:pathLst>
                </a:cu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cxnSp>
            <p:nvCxnSpPr>
              <p:cNvPr id="1779" name="Google Shape;1779;p46"/>
              <p:cNvCxnSpPr/>
              <p:nvPr/>
            </p:nvCxnSpPr>
            <p:spPr>
              <a:xfrm rot="10800000">
                <a:off x="4074175" y="2907375"/>
                <a:ext cx="13938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782" name="Google Shape;1782;p46"/>
          <p:cNvSpPr txBox="1"/>
          <p:nvPr/>
        </p:nvSpPr>
        <p:spPr>
          <a:xfrm>
            <a:off x="199691" y="2686353"/>
            <a:ext cx="2181600" cy="2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accent5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WP 3</a:t>
            </a:r>
            <a:endParaRPr sz="2000" dirty="0">
              <a:solidFill>
                <a:schemeClr val="accent5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783" name="Google Shape;1783;p46"/>
          <p:cNvSpPr txBox="1"/>
          <p:nvPr/>
        </p:nvSpPr>
        <p:spPr>
          <a:xfrm>
            <a:off x="199691" y="3001194"/>
            <a:ext cx="4696360" cy="991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i="1" dirty="0"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Raccolta e </a:t>
            </a:r>
            <a:r>
              <a:rPr lang="fr-FR" i="1" dirty="0" err="1"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elaborazione</a:t>
            </a:r>
            <a:r>
              <a:rPr lang="fr-FR" i="1" dirty="0"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 di dati transfrontalieri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b="1" dirty="0"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3.1 </a:t>
            </a:r>
            <a:r>
              <a:rPr lang="fr-FR" b="1" dirty="0" err="1"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Ritratto</a:t>
            </a:r>
            <a:r>
              <a:rPr lang="fr-FR" b="1" dirty="0"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fr-FR" b="1" dirty="0" err="1"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del</a:t>
            </a:r>
            <a:r>
              <a:rPr lang="fr-FR" b="1" dirty="0"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fr-FR" b="1" dirty="0" err="1"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territorio</a:t>
            </a:r>
            <a:r>
              <a:rPr lang="fr-FR" b="1" dirty="0"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: base transfrontaliera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3.2 Un </a:t>
            </a:r>
            <a:r>
              <a:rPr lang="fr-FR" dirty="0" err="1"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territorio</a:t>
            </a:r>
            <a:r>
              <a:rPr lang="fr-FR" dirty="0"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 più sostenibile e resiliente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3.3 Un </a:t>
            </a:r>
            <a:r>
              <a:rPr lang="fr-FR" dirty="0" err="1"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territorio</a:t>
            </a:r>
            <a:r>
              <a:rPr lang="fr-FR" dirty="0"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 più </a:t>
            </a:r>
            <a:r>
              <a:rPr lang="fr-FR" dirty="0" err="1"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innovativo</a:t>
            </a:r>
            <a:r>
              <a:rPr lang="fr-FR" dirty="0"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, </a:t>
            </a:r>
            <a:r>
              <a:rPr lang="fr-FR" dirty="0" err="1"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competitivo</a:t>
            </a:r>
            <a:r>
              <a:rPr lang="fr-FR" dirty="0"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 e </a:t>
            </a:r>
            <a:r>
              <a:rPr lang="fr-FR" dirty="0" err="1"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inclusivo</a:t>
            </a:r>
            <a:endParaRPr lang="fr-FR" sz="1200" dirty="0">
              <a:latin typeface="Barlow" panose="00000500000000000000" pitchFamily="2" charset="0"/>
              <a:ea typeface="Fira Sans"/>
              <a:cs typeface="Fira Sans"/>
              <a:sym typeface="Fir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1200" dirty="0">
              <a:latin typeface="Barlow" panose="00000500000000000000" pitchFamily="2" charset="0"/>
              <a:ea typeface="Fira Sans"/>
              <a:cs typeface="Fira Sans"/>
              <a:sym typeface="Fira Sans"/>
            </a:endParaRPr>
          </a:p>
        </p:txBody>
      </p:sp>
      <p:grpSp>
        <p:nvGrpSpPr>
          <p:cNvPr id="1784" name="Google Shape;1784;p46"/>
          <p:cNvGrpSpPr/>
          <p:nvPr/>
        </p:nvGrpSpPr>
        <p:grpSpPr>
          <a:xfrm>
            <a:off x="4681727" y="2030306"/>
            <a:ext cx="3008718" cy="2057327"/>
            <a:chOff x="4529865" y="2588900"/>
            <a:chExt cx="2694985" cy="1842800"/>
          </a:xfrm>
        </p:grpSpPr>
        <p:grpSp>
          <p:nvGrpSpPr>
            <p:cNvPr id="1785" name="Google Shape;1785;p46"/>
            <p:cNvGrpSpPr/>
            <p:nvPr/>
          </p:nvGrpSpPr>
          <p:grpSpPr>
            <a:xfrm>
              <a:off x="5822575" y="2588900"/>
              <a:ext cx="1402275" cy="1842800"/>
              <a:chOff x="5738475" y="2871325"/>
              <a:chExt cx="1402275" cy="1842800"/>
            </a:xfrm>
          </p:grpSpPr>
          <p:sp>
            <p:nvSpPr>
              <p:cNvPr id="1786" name="Google Shape;1786;p46"/>
              <p:cNvSpPr/>
              <p:nvPr/>
            </p:nvSpPr>
            <p:spPr>
              <a:xfrm>
                <a:off x="5738475" y="2934725"/>
                <a:ext cx="1293050" cy="1779400"/>
              </a:xfrm>
              <a:custGeom>
                <a:avLst/>
                <a:gdLst/>
                <a:ahLst/>
                <a:cxnLst/>
                <a:rect l="l" t="t" r="r" b="b"/>
                <a:pathLst>
                  <a:path w="51722" h="71176" extrusionOk="0">
                    <a:moveTo>
                      <a:pt x="26016" y="0"/>
                    </a:moveTo>
                    <a:lnTo>
                      <a:pt x="1" y="41303"/>
                    </a:lnTo>
                    <a:lnTo>
                      <a:pt x="25861" y="56233"/>
                    </a:lnTo>
                    <a:lnTo>
                      <a:pt x="51721" y="71176"/>
                    </a:lnTo>
                    <a:lnTo>
                      <a:pt x="51721" y="71176"/>
                    </a:lnTo>
                    <a:lnTo>
                      <a:pt x="2601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46"/>
              <p:cNvSpPr/>
              <p:nvPr/>
            </p:nvSpPr>
            <p:spPr>
              <a:xfrm>
                <a:off x="6388850" y="2871325"/>
                <a:ext cx="751900" cy="1842800"/>
              </a:xfrm>
              <a:custGeom>
                <a:avLst/>
                <a:gdLst/>
                <a:ahLst/>
                <a:cxnLst/>
                <a:rect l="l" t="t" r="r" b="b"/>
                <a:pathLst>
                  <a:path w="30076" h="73712" extrusionOk="0">
                    <a:moveTo>
                      <a:pt x="4370" y="0"/>
                    </a:moveTo>
                    <a:lnTo>
                      <a:pt x="1" y="2536"/>
                    </a:lnTo>
                    <a:lnTo>
                      <a:pt x="25706" y="73712"/>
                    </a:lnTo>
                    <a:lnTo>
                      <a:pt x="30076" y="71176"/>
                    </a:lnTo>
                    <a:lnTo>
                      <a:pt x="4370" y="0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cxnSp>
          <p:nvCxnSpPr>
            <p:cNvPr id="1788" name="Google Shape;1788;p46"/>
            <p:cNvCxnSpPr>
              <a:cxnSpLocks/>
            </p:cNvCxnSpPr>
            <p:nvPr/>
          </p:nvCxnSpPr>
          <p:spPr>
            <a:xfrm flipH="1">
              <a:off x="4529865" y="4012675"/>
              <a:ext cx="1923535" cy="0"/>
            </a:xfrm>
            <a:prstGeom prst="straightConnector1">
              <a:avLst/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0" name="Google Shape;1780;p46">
            <a:extLst>
              <a:ext uri="{FF2B5EF4-FFF2-40B4-BE49-F238E27FC236}">
                <a16:creationId xmlns:a16="http://schemas.microsoft.com/office/drawing/2014/main" id="{10FF6592-90BD-45A9-B079-53938C2474AA}"/>
              </a:ext>
            </a:extLst>
          </p:cNvPr>
          <p:cNvGrpSpPr/>
          <p:nvPr/>
        </p:nvGrpSpPr>
        <p:grpSpPr>
          <a:xfrm>
            <a:off x="1499189" y="3634182"/>
            <a:ext cx="7271515" cy="1293136"/>
            <a:chOff x="-3183043" y="3079774"/>
            <a:chExt cx="10362358" cy="1842799"/>
          </a:xfrm>
        </p:grpSpPr>
        <p:grpSp>
          <p:nvGrpSpPr>
            <p:cNvPr id="31" name="Google Shape;1781;p46">
              <a:extLst>
                <a:ext uri="{FF2B5EF4-FFF2-40B4-BE49-F238E27FC236}">
                  <a16:creationId xmlns:a16="http://schemas.microsoft.com/office/drawing/2014/main" id="{01DAB686-3EC1-42E9-8A4D-DDE28043C3DA}"/>
                </a:ext>
              </a:extLst>
            </p:cNvPr>
            <p:cNvGrpSpPr/>
            <p:nvPr/>
          </p:nvGrpSpPr>
          <p:grpSpPr>
            <a:xfrm>
              <a:off x="-3183043" y="3923928"/>
              <a:ext cx="6929930" cy="893724"/>
              <a:chOff x="-3183043" y="3923928"/>
              <a:chExt cx="6929930" cy="893724"/>
            </a:xfrm>
          </p:grpSpPr>
          <p:sp>
            <p:nvSpPr>
              <p:cNvPr id="37" name="Google Shape;1782;p46">
                <a:extLst>
                  <a:ext uri="{FF2B5EF4-FFF2-40B4-BE49-F238E27FC236}">
                    <a16:creationId xmlns:a16="http://schemas.microsoft.com/office/drawing/2014/main" id="{0D63D3AF-E81C-4F7D-8012-AF0B03C1697A}"/>
                  </a:ext>
                </a:extLst>
              </p:cNvPr>
              <p:cNvSpPr txBox="1"/>
              <p:nvPr/>
            </p:nvSpPr>
            <p:spPr>
              <a:xfrm>
                <a:off x="-3183043" y="3923928"/>
                <a:ext cx="2181601" cy="2535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 dirty="0">
                    <a:solidFill>
                      <a:schemeClr val="accent4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WP 4</a:t>
                </a:r>
                <a:endParaRPr sz="1800" dirty="0">
                  <a:solidFill>
                    <a:schemeClr val="accent4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38" name="Google Shape;1783;p46">
                <a:extLst>
                  <a:ext uri="{FF2B5EF4-FFF2-40B4-BE49-F238E27FC236}">
                    <a16:creationId xmlns:a16="http://schemas.microsoft.com/office/drawing/2014/main" id="{4EC951D7-3AB0-4382-BC5B-CFDEC5486E4B}"/>
                  </a:ext>
                </a:extLst>
              </p:cNvPr>
              <p:cNvSpPr txBox="1"/>
              <p:nvPr/>
            </p:nvSpPr>
            <p:spPr>
              <a:xfrm>
                <a:off x="-3183043" y="4193399"/>
                <a:ext cx="6929930" cy="6242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200" i="1" dirty="0">
                    <a:latin typeface="Barlow" panose="00000500000000000000" pitchFamily="2" charset="0"/>
                    <a:ea typeface="Fira Sans"/>
                    <a:cs typeface="Fira Sans"/>
                    <a:sym typeface="Fira Sans"/>
                  </a:rPr>
                  <a:t>Archiviazione aperta dei </a:t>
                </a:r>
                <a:r>
                  <a:rPr lang="fr-FR" sz="1200" i="1" dirty="0" err="1">
                    <a:latin typeface="Barlow" panose="00000500000000000000" pitchFamily="2" charset="0"/>
                    <a:ea typeface="Fira Sans"/>
                    <a:cs typeface="Fira Sans"/>
                    <a:sym typeface="Fira Sans"/>
                  </a:rPr>
                  <a:t>dati</a:t>
                </a:r>
                <a:r>
                  <a:rPr lang="fr-FR" sz="1200" i="1" dirty="0">
                    <a:latin typeface="Barlow" panose="00000500000000000000" pitchFamily="2" charset="0"/>
                    <a:ea typeface="Fira Sans"/>
                    <a:cs typeface="Fira Sans"/>
                    <a:sym typeface="Fira Sans"/>
                  </a:rPr>
                  <a:t> e </a:t>
                </a:r>
                <a:r>
                  <a:rPr lang="fr-FR" sz="1200" i="1" dirty="0" err="1">
                    <a:latin typeface="Barlow" panose="00000500000000000000" pitchFamily="2" charset="0"/>
                    <a:ea typeface="Fira Sans"/>
                    <a:cs typeface="Fira Sans"/>
                    <a:sym typeface="Fira Sans"/>
                  </a:rPr>
                  <a:t>sperimentazione</a:t>
                </a:r>
                <a:r>
                  <a:rPr lang="fr-FR" sz="1200" i="1" dirty="0">
                    <a:latin typeface="Barlow" panose="00000500000000000000" pitchFamily="2" charset="0"/>
                    <a:ea typeface="Fira Sans"/>
                    <a:cs typeface="Fira Sans"/>
                    <a:sym typeface="Fira Sans"/>
                  </a:rPr>
                  <a:t> </a:t>
                </a:r>
                <a:r>
                  <a:rPr lang="fr-FR" sz="1200" i="1" dirty="0" err="1">
                    <a:latin typeface="Barlow" panose="00000500000000000000" pitchFamily="2" charset="0"/>
                    <a:ea typeface="Fira Sans"/>
                    <a:cs typeface="Fira Sans"/>
                    <a:sym typeface="Fira Sans"/>
                  </a:rPr>
                  <a:t>transfrontaliera</a:t>
                </a:r>
                <a:endParaRPr sz="1200" i="1" dirty="0">
                  <a:latin typeface="Barlow" panose="00000500000000000000" pitchFamily="2" charset="0"/>
                  <a:ea typeface="Fira Sans"/>
                  <a:cs typeface="Fira Sans"/>
                  <a:sym typeface="Fira Sans"/>
                </a:endParaRPr>
              </a:p>
            </p:txBody>
          </p:sp>
        </p:grpSp>
        <p:grpSp>
          <p:nvGrpSpPr>
            <p:cNvPr id="32" name="Google Shape;1784;p46">
              <a:extLst>
                <a:ext uri="{FF2B5EF4-FFF2-40B4-BE49-F238E27FC236}">
                  <a16:creationId xmlns:a16="http://schemas.microsoft.com/office/drawing/2014/main" id="{233E3D0C-6D2D-4EB0-860E-A2689405B2B7}"/>
                </a:ext>
              </a:extLst>
            </p:cNvPr>
            <p:cNvGrpSpPr/>
            <p:nvPr/>
          </p:nvGrpSpPr>
          <p:grpSpPr>
            <a:xfrm>
              <a:off x="3559623" y="3079774"/>
              <a:ext cx="3619692" cy="1842799"/>
              <a:chOff x="3559623" y="3079774"/>
              <a:chExt cx="3619692" cy="1842799"/>
            </a:xfrm>
          </p:grpSpPr>
          <p:grpSp>
            <p:nvGrpSpPr>
              <p:cNvPr id="33" name="Google Shape;1785;p46">
                <a:extLst>
                  <a:ext uri="{FF2B5EF4-FFF2-40B4-BE49-F238E27FC236}">
                    <a16:creationId xmlns:a16="http://schemas.microsoft.com/office/drawing/2014/main" id="{3FC6C002-7AC4-4282-84DE-B288341849FA}"/>
                  </a:ext>
                </a:extLst>
              </p:cNvPr>
              <p:cNvGrpSpPr/>
              <p:nvPr/>
            </p:nvGrpSpPr>
            <p:grpSpPr>
              <a:xfrm>
                <a:off x="5777040" y="3079774"/>
                <a:ext cx="1402275" cy="1842799"/>
                <a:chOff x="5692940" y="3362199"/>
                <a:chExt cx="1402275" cy="1842799"/>
              </a:xfrm>
            </p:grpSpPr>
            <p:sp>
              <p:nvSpPr>
                <p:cNvPr id="35" name="Google Shape;1786;p46">
                  <a:extLst>
                    <a:ext uri="{FF2B5EF4-FFF2-40B4-BE49-F238E27FC236}">
                      <a16:creationId xmlns:a16="http://schemas.microsoft.com/office/drawing/2014/main" id="{D590DF7E-C0E2-4C3C-BEA6-F6CF764B93AF}"/>
                    </a:ext>
                  </a:extLst>
                </p:cNvPr>
                <p:cNvSpPr/>
                <p:nvPr/>
              </p:nvSpPr>
              <p:spPr>
                <a:xfrm>
                  <a:off x="5692940" y="3425599"/>
                  <a:ext cx="1293050" cy="1779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22" h="71176" extrusionOk="0">
                      <a:moveTo>
                        <a:pt x="26016" y="0"/>
                      </a:moveTo>
                      <a:lnTo>
                        <a:pt x="1" y="41303"/>
                      </a:lnTo>
                      <a:lnTo>
                        <a:pt x="25861" y="56233"/>
                      </a:lnTo>
                      <a:lnTo>
                        <a:pt x="51721" y="71176"/>
                      </a:lnTo>
                      <a:lnTo>
                        <a:pt x="51721" y="71176"/>
                      </a:lnTo>
                      <a:lnTo>
                        <a:pt x="26016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6" name="Google Shape;1787;p46">
                  <a:extLst>
                    <a:ext uri="{FF2B5EF4-FFF2-40B4-BE49-F238E27FC236}">
                      <a16:creationId xmlns:a16="http://schemas.microsoft.com/office/drawing/2014/main" id="{61030F2B-AC72-4061-AE9F-5FD944B63EB1}"/>
                    </a:ext>
                  </a:extLst>
                </p:cNvPr>
                <p:cNvSpPr/>
                <p:nvPr/>
              </p:nvSpPr>
              <p:spPr>
                <a:xfrm>
                  <a:off x="6343315" y="3362199"/>
                  <a:ext cx="751900" cy="1842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6" h="73712" extrusionOk="0">
                      <a:moveTo>
                        <a:pt x="4370" y="0"/>
                      </a:moveTo>
                      <a:lnTo>
                        <a:pt x="1" y="2536"/>
                      </a:lnTo>
                      <a:lnTo>
                        <a:pt x="25706" y="73712"/>
                      </a:lnTo>
                      <a:lnTo>
                        <a:pt x="30076" y="71176"/>
                      </a:lnTo>
                      <a:lnTo>
                        <a:pt x="4370" y="0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cxnSp>
            <p:nvCxnSpPr>
              <p:cNvPr id="34" name="Google Shape;1788;p46">
                <a:extLst>
                  <a:ext uri="{FF2B5EF4-FFF2-40B4-BE49-F238E27FC236}">
                    <a16:creationId xmlns:a16="http://schemas.microsoft.com/office/drawing/2014/main" id="{4E729212-6CC3-4E78-A839-F522A52CBAF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59623" y="4503548"/>
                <a:ext cx="2848245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 xmlns:a16="http://schemas.microsoft.com/office/drawing/2014/main" xmlns:p14="http://schemas.microsoft.com/office/powerpoint/2010/main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9"/>
          <p:cNvSpPr txBox="1">
            <a:spLocks noGrp="1"/>
          </p:cNvSpPr>
          <p:nvPr>
            <p:ph type="title"/>
          </p:nvPr>
        </p:nvSpPr>
        <p:spPr>
          <a:xfrm>
            <a:off x="0" y="351075"/>
            <a:ext cx="9144000" cy="3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VL Rodina" panose="00000500000000000000" pitchFamily="50" charset="0"/>
              </a:rPr>
              <a:t>Il territorio Observ'Alp in qualche cifra</a:t>
            </a:r>
            <a:endParaRPr dirty="0">
              <a:latin typeface="VL Rodina" panose="00000500000000000000" pitchFamily="50" charset="0"/>
            </a:endParaRPr>
          </a:p>
        </p:txBody>
      </p:sp>
      <p:grpSp>
        <p:nvGrpSpPr>
          <p:cNvPr id="222" name="Google Shape;222;p19"/>
          <p:cNvGrpSpPr/>
          <p:nvPr/>
        </p:nvGrpSpPr>
        <p:grpSpPr>
          <a:xfrm>
            <a:off x="4360783" y="1517021"/>
            <a:ext cx="2398835" cy="3646345"/>
            <a:chOff x="4360783" y="1497143"/>
            <a:chExt cx="2398835" cy="3646345"/>
          </a:xfrm>
        </p:grpSpPr>
        <p:grpSp>
          <p:nvGrpSpPr>
            <p:cNvPr id="223" name="Google Shape;223;p19"/>
            <p:cNvGrpSpPr/>
            <p:nvPr/>
          </p:nvGrpSpPr>
          <p:grpSpPr>
            <a:xfrm>
              <a:off x="4360783" y="2474175"/>
              <a:ext cx="2398835" cy="2669314"/>
              <a:chOff x="4360783" y="2474175"/>
              <a:chExt cx="2398835" cy="2669314"/>
            </a:xfrm>
          </p:grpSpPr>
          <p:cxnSp>
            <p:nvCxnSpPr>
              <p:cNvPr id="224" name="Google Shape;224;p19"/>
              <p:cNvCxnSpPr/>
              <p:nvPr/>
            </p:nvCxnSpPr>
            <p:spPr>
              <a:xfrm>
                <a:off x="5561395" y="2474175"/>
                <a:ext cx="0" cy="1223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25" name="Google Shape;225;p19"/>
              <p:cNvSpPr/>
              <p:nvPr/>
            </p:nvSpPr>
            <p:spPr>
              <a:xfrm>
                <a:off x="4360783" y="2934517"/>
                <a:ext cx="2398835" cy="2208971"/>
              </a:xfrm>
              <a:custGeom>
                <a:avLst/>
                <a:gdLst/>
                <a:ahLst/>
                <a:cxnLst/>
                <a:rect l="l" t="t" r="r" b="b"/>
                <a:pathLst>
                  <a:path w="50067" h="59710" extrusionOk="0">
                    <a:moveTo>
                      <a:pt x="50067" y="59710"/>
                    </a:moveTo>
                    <a:lnTo>
                      <a:pt x="25040" y="0"/>
                    </a:lnTo>
                    <a:lnTo>
                      <a:pt x="1" y="5971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19"/>
              <p:cNvSpPr/>
              <p:nvPr/>
            </p:nvSpPr>
            <p:spPr>
              <a:xfrm>
                <a:off x="5560464" y="2934517"/>
                <a:ext cx="1199154" cy="2208971"/>
              </a:xfrm>
              <a:custGeom>
                <a:avLst/>
                <a:gdLst/>
                <a:ahLst/>
                <a:cxnLst/>
                <a:rect l="l" t="t" r="r" b="b"/>
                <a:pathLst>
                  <a:path w="25028" h="59710" extrusionOk="0">
                    <a:moveTo>
                      <a:pt x="25028" y="59710"/>
                    </a:moveTo>
                    <a:lnTo>
                      <a:pt x="1" y="0"/>
                    </a:lnTo>
                    <a:lnTo>
                      <a:pt x="14693" y="59710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227" name="Google Shape;227;p19"/>
            <p:cNvGrpSpPr/>
            <p:nvPr/>
          </p:nvGrpSpPr>
          <p:grpSpPr>
            <a:xfrm>
              <a:off x="4490247" y="1497143"/>
              <a:ext cx="2142315" cy="950762"/>
              <a:chOff x="4490247" y="1497143"/>
              <a:chExt cx="2142315" cy="950762"/>
            </a:xfrm>
          </p:grpSpPr>
          <p:sp>
            <p:nvSpPr>
              <p:cNvPr id="228" name="Google Shape;228;p19"/>
              <p:cNvSpPr txBox="1"/>
              <p:nvPr/>
            </p:nvSpPr>
            <p:spPr>
              <a:xfrm>
                <a:off x="4490262" y="1497143"/>
                <a:ext cx="2142300" cy="29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 b="1" dirty="0">
                    <a:solidFill>
                      <a:schemeClr val="accent4"/>
                    </a:solidFill>
                    <a:latin typeface="Barlow Condensed" panose="00000506000000000000" pitchFamily="2" charset="0"/>
                    <a:ea typeface="Fira Sans Extra Condensed Medium"/>
                    <a:cs typeface="Fira Sans Extra Condensed Medium"/>
                    <a:sym typeface="Fira Sans Extra Condensed Medium"/>
                  </a:rPr>
                  <a:t>Popolazione del territorio</a:t>
                </a:r>
                <a:endParaRPr sz="1800" b="1" dirty="0">
                  <a:solidFill>
                    <a:schemeClr val="accent4"/>
                  </a:solidFill>
                  <a:latin typeface="Barlow Condensed" panose="00000506000000000000" pitchFamily="2" charset="0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229" name="Google Shape;229;p19"/>
              <p:cNvSpPr txBox="1"/>
              <p:nvPr/>
            </p:nvSpPr>
            <p:spPr>
              <a:xfrm>
                <a:off x="4490247" y="1748905"/>
                <a:ext cx="2142300" cy="699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 dirty="0">
                    <a:latin typeface="Barlow" panose="00000500000000000000" pitchFamily="2" charset="0"/>
                    <a:ea typeface="Fira Sans"/>
                    <a:cs typeface="Fira Sans"/>
                    <a:sym typeface="Fira Sans"/>
                  </a:rPr>
                  <a:t>4 459 035 abitanti</a:t>
                </a:r>
                <a:endParaRPr sz="1800" dirty="0">
                  <a:latin typeface="Barlow" panose="00000500000000000000" pitchFamily="2" charset="0"/>
                  <a:ea typeface="Fira Sans"/>
                  <a:cs typeface="Fira Sans"/>
                  <a:sym typeface="Fira Sans"/>
                </a:endParaRPr>
              </a:p>
            </p:txBody>
          </p:sp>
        </p:grpSp>
      </p:grpSp>
      <p:grpSp>
        <p:nvGrpSpPr>
          <p:cNvPr id="230" name="Google Shape;230;p19"/>
          <p:cNvGrpSpPr/>
          <p:nvPr/>
        </p:nvGrpSpPr>
        <p:grpSpPr>
          <a:xfrm>
            <a:off x="2456706" y="2231075"/>
            <a:ext cx="2238568" cy="2912413"/>
            <a:chOff x="2455181" y="2231075"/>
            <a:chExt cx="2238568" cy="2912413"/>
          </a:xfrm>
        </p:grpSpPr>
        <p:grpSp>
          <p:nvGrpSpPr>
            <p:cNvPr id="231" name="Google Shape;231;p19"/>
            <p:cNvGrpSpPr/>
            <p:nvPr/>
          </p:nvGrpSpPr>
          <p:grpSpPr>
            <a:xfrm>
              <a:off x="2455181" y="3208107"/>
              <a:ext cx="2238568" cy="1935381"/>
              <a:chOff x="2455181" y="3208107"/>
              <a:chExt cx="2238568" cy="1935381"/>
            </a:xfrm>
          </p:grpSpPr>
          <p:cxnSp>
            <p:nvCxnSpPr>
              <p:cNvPr id="232" name="Google Shape;232;p19"/>
              <p:cNvCxnSpPr/>
              <p:nvPr/>
            </p:nvCxnSpPr>
            <p:spPr>
              <a:xfrm>
                <a:off x="3576920" y="3208107"/>
                <a:ext cx="0" cy="1223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233" name="Google Shape;233;p19"/>
              <p:cNvGrpSpPr/>
              <p:nvPr/>
            </p:nvGrpSpPr>
            <p:grpSpPr>
              <a:xfrm>
                <a:off x="2455181" y="3643674"/>
                <a:ext cx="2238568" cy="1499814"/>
                <a:chOff x="2455181" y="3643674"/>
                <a:chExt cx="2238568" cy="1499814"/>
              </a:xfrm>
            </p:grpSpPr>
            <p:sp>
              <p:nvSpPr>
                <p:cNvPr id="234" name="Google Shape;234;p19"/>
                <p:cNvSpPr/>
                <p:nvPr/>
              </p:nvSpPr>
              <p:spPr>
                <a:xfrm>
                  <a:off x="2455181" y="3643674"/>
                  <a:ext cx="2238568" cy="1499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22" h="40541" extrusionOk="0">
                      <a:moveTo>
                        <a:pt x="46721" y="40541"/>
                      </a:moveTo>
                      <a:lnTo>
                        <a:pt x="23361" y="0"/>
                      </a:lnTo>
                      <a:lnTo>
                        <a:pt x="1" y="4054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" name="Google Shape;235;p19"/>
                <p:cNvSpPr/>
                <p:nvPr/>
              </p:nvSpPr>
              <p:spPr>
                <a:xfrm>
                  <a:off x="3574465" y="3643674"/>
                  <a:ext cx="1119284" cy="1499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61" h="40541" extrusionOk="0">
                      <a:moveTo>
                        <a:pt x="23360" y="40541"/>
                      </a:moveTo>
                      <a:lnTo>
                        <a:pt x="0" y="0"/>
                      </a:lnTo>
                      <a:lnTo>
                        <a:pt x="13716" y="40541"/>
                      </a:lnTo>
                      <a:close/>
                    </a:path>
                  </a:pathLst>
                </a:cu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grpSp>
          <p:nvGrpSpPr>
            <p:cNvPr id="236" name="Google Shape;236;p19"/>
            <p:cNvGrpSpPr/>
            <p:nvPr/>
          </p:nvGrpSpPr>
          <p:grpSpPr>
            <a:xfrm>
              <a:off x="2509502" y="2231075"/>
              <a:ext cx="2142302" cy="950762"/>
              <a:chOff x="2509502" y="2231075"/>
              <a:chExt cx="2142302" cy="950762"/>
            </a:xfrm>
          </p:grpSpPr>
          <p:sp>
            <p:nvSpPr>
              <p:cNvPr id="237" name="Google Shape;237;p19"/>
              <p:cNvSpPr txBox="1"/>
              <p:nvPr/>
            </p:nvSpPr>
            <p:spPr>
              <a:xfrm>
                <a:off x="2509504" y="2231075"/>
                <a:ext cx="2142300" cy="29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 b="1" dirty="0">
                    <a:solidFill>
                      <a:schemeClr val="accent3"/>
                    </a:solidFill>
                    <a:latin typeface="Barlow Condensed" panose="00000506000000000000" pitchFamily="2" charset="0"/>
                    <a:ea typeface="Fira Sans Extra Condensed Medium"/>
                    <a:cs typeface="Fira Sans Extra Condensed Medium"/>
                    <a:sym typeface="Fira Sans Extra Condensed Medium"/>
                  </a:rPr>
                  <a:t>Superficie</a:t>
                </a:r>
                <a:endParaRPr sz="1800" b="1" dirty="0">
                  <a:solidFill>
                    <a:schemeClr val="accent3"/>
                  </a:solidFill>
                  <a:latin typeface="Barlow Condensed" panose="00000506000000000000" pitchFamily="2" charset="0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238" name="Google Shape;238;p19"/>
              <p:cNvSpPr txBox="1"/>
              <p:nvPr/>
            </p:nvSpPr>
            <p:spPr>
              <a:xfrm>
                <a:off x="2509502" y="2482837"/>
                <a:ext cx="2142300" cy="699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 dirty="0">
                    <a:latin typeface="Barlow" panose="00000500000000000000" pitchFamily="2" charset="0"/>
                    <a:ea typeface="Fira Sans"/>
                    <a:cs typeface="Fira Sans"/>
                    <a:sym typeface="Fira Sans"/>
                  </a:rPr>
                  <a:t>31 873 km2</a:t>
                </a:r>
                <a:endParaRPr sz="1800" dirty="0">
                  <a:latin typeface="Barlow" panose="00000500000000000000" pitchFamily="2" charset="0"/>
                  <a:ea typeface="Fira Sans"/>
                  <a:cs typeface="Fira Sans"/>
                  <a:sym typeface="Fira Sans"/>
                </a:endParaRPr>
              </a:p>
            </p:txBody>
          </p:sp>
        </p:grpSp>
      </p:grpSp>
      <p:grpSp>
        <p:nvGrpSpPr>
          <p:cNvPr id="239" name="Google Shape;239;p19"/>
          <p:cNvGrpSpPr/>
          <p:nvPr/>
        </p:nvGrpSpPr>
        <p:grpSpPr>
          <a:xfrm>
            <a:off x="521271" y="1504163"/>
            <a:ext cx="2280270" cy="3639325"/>
            <a:chOff x="521271" y="1504163"/>
            <a:chExt cx="2280270" cy="3639325"/>
          </a:xfrm>
        </p:grpSpPr>
        <p:grpSp>
          <p:nvGrpSpPr>
            <p:cNvPr id="240" name="Google Shape;240;p19"/>
            <p:cNvGrpSpPr/>
            <p:nvPr/>
          </p:nvGrpSpPr>
          <p:grpSpPr>
            <a:xfrm>
              <a:off x="1087232" y="2474182"/>
              <a:ext cx="1714309" cy="2669306"/>
              <a:chOff x="1087232" y="2474182"/>
              <a:chExt cx="1714309" cy="2669306"/>
            </a:xfrm>
          </p:grpSpPr>
          <p:cxnSp>
            <p:nvCxnSpPr>
              <p:cNvPr id="241" name="Google Shape;241;p19"/>
              <p:cNvCxnSpPr/>
              <p:nvPr/>
            </p:nvCxnSpPr>
            <p:spPr>
              <a:xfrm>
                <a:off x="1592446" y="2474182"/>
                <a:ext cx="0" cy="1815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242" name="Google Shape;242;p19"/>
              <p:cNvGrpSpPr/>
              <p:nvPr/>
            </p:nvGrpSpPr>
            <p:grpSpPr>
              <a:xfrm>
                <a:off x="1087232" y="3963459"/>
                <a:ext cx="1714309" cy="1180030"/>
                <a:chOff x="1087232" y="3963459"/>
                <a:chExt cx="1714309" cy="1180030"/>
              </a:xfrm>
            </p:grpSpPr>
            <p:sp>
              <p:nvSpPr>
                <p:cNvPr id="243" name="Google Shape;243;p19"/>
                <p:cNvSpPr/>
                <p:nvPr/>
              </p:nvSpPr>
              <p:spPr>
                <a:xfrm>
                  <a:off x="1087232" y="3963459"/>
                  <a:ext cx="1714309" cy="1180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80" h="31897" extrusionOk="0">
                      <a:moveTo>
                        <a:pt x="35779" y="31897"/>
                      </a:moveTo>
                      <a:lnTo>
                        <a:pt x="10454" y="0"/>
                      </a:lnTo>
                      <a:lnTo>
                        <a:pt x="1" y="3189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" name="Google Shape;244;p19"/>
                <p:cNvSpPr/>
                <p:nvPr/>
              </p:nvSpPr>
              <p:spPr>
                <a:xfrm>
                  <a:off x="1588109" y="3963459"/>
                  <a:ext cx="1213432" cy="1180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26" h="31897" extrusionOk="0">
                      <a:moveTo>
                        <a:pt x="25325" y="31897"/>
                      </a:moveTo>
                      <a:lnTo>
                        <a:pt x="0" y="0"/>
                      </a:lnTo>
                      <a:lnTo>
                        <a:pt x="17943" y="31897"/>
                      </a:lnTo>
                      <a:close/>
                    </a:path>
                  </a:pathLst>
                </a:cu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grpSp>
          <p:nvGrpSpPr>
            <p:cNvPr id="245" name="Google Shape;245;p19"/>
            <p:cNvGrpSpPr/>
            <p:nvPr/>
          </p:nvGrpSpPr>
          <p:grpSpPr>
            <a:xfrm>
              <a:off x="521271" y="1504163"/>
              <a:ext cx="2280270" cy="950762"/>
              <a:chOff x="521271" y="1504163"/>
              <a:chExt cx="2280270" cy="950762"/>
            </a:xfrm>
          </p:grpSpPr>
          <p:sp>
            <p:nvSpPr>
              <p:cNvPr id="246" name="Google Shape;246;p19"/>
              <p:cNvSpPr txBox="1"/>
              <p:nvPr/>
            </p:nvSpPr>
            <p:spPr>
              <a:xfrm>
                <a:off x="521271" y="1504163"/>
                <a:ext cx="2280270" cy="29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 b="1" dirty="0">
                    <a:solidFill>
                      <a:schemeClr val="accent2"/>
                    </a:solidFill>
                    <a:latin typeface="Barlow Condensed" panose="00000506000000000000" pitchFamily="2" charset="0"/>
                    <a:ea typeface="Fira Sans Extra Condensed Medium"/>
                    <a:cs typeface="Fira Sans Extra Condensed Medium"/>
                    <a:sym typeface="Fira Sans Extra Condensed Medium"/>
                  </a:rPr>
                  <a:t>Lunghezza del confine</a:t>
                </a:r>
                <a:endParaRPr sz="1800" b="1" dirty="0">
                  <a:solidFill>
                    <a:schemeClr val="accent2"/>
                  </a:solidFill>
                  <a:latin typeface="Barlow Condensed" panose="00000506000000000000" pitchFamily="2" charset="0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247" name="Google Shape;247;p19"/>
              <p:cNvSpPr txBox="1"/>
              <p:nvPr/>
            </p:nvSpPr>
            <p:spPr>
              <a:xfrm>
                <a:off x="521322" y="1755925"/>
                <a:ext cx="2142300" cy="699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 dirty="0">
                    <a:latin typeface="Barlow" panose="00000500000000000000" pitchFamily="2" charset="0"/>
                    <a:ea typeface="Fira Sans"/>
                    <a:cs typeface="Fira Sans"/>
                    <a:sym typeface="Fira Sans"/>
                  </a:rPr>
                  <a:t>325 125m</a:t>
                </a:r>
                <a:endParaRPr sz="1800" dirty="0">
                  <a:latin typeface="Barlow" panose="00000500000000000000" pitchFamily="2" charset="0"/>
                  <a:ea typeface="Fira Sans"/>
                  <a:cs typeface="Fira Sans"/>
                  <a:sym typeface="Fira Sans"/>
                </a:endParaRPr>
              </a:p>
            </p:txBody>
          </p:sp>
        </p:grpSp>
      </p:grpSp>
      <p:grpSp>
        <p:nvGrpSpPr>
          <p:cNvPr id="248" name="Google Shape;248;p19"/>
          <p:cNvGrpSpPr/>
          <p:nvPr/>
        </p:nvGrpSpPr>
        <p:grpSpPr>
          <a:xfrm>
            <a:off x="6090159" y="1793243"/>
            <a:ext cx="2526861" cy="3350245"/>
            <a:chOff x="6090159" y="1793243"/>
            <a:chExt cx="2526861" cy="3350245"/>
          </a:xfrm>
        </p:grpSpPr>
        <p:grpSp>
          <p:nvGrpSpPr>
            <p:cNvPr id="249" name="Google Shape;249;p19"/>
            <p:cNvGrpSpPr/>
            <p:nvPr/>
          </p:nvGrpSpPr>
          <p:grpSpPr>
            <a:xfrm>
              <a:off x="6090159" y="3208107"/>
              <a:ext cx="2336070" cy="1935381"/>
              <a:chOff x="6090159" y="3208107"/>
              <a:chExt cx="2336070" cy="1935381"/>
            </a:xfrm>
          </p:grpSpPr>
          <p:cxnSp>
            <p:nvCxnSpPr>
              <p:cNvPr id="250" name="Google Shape;250;p19"/>
              <p:cNvCxnSpPr/>
              <p:nvPr/>
            </p:nvCxnSpPr>
            <p:spPr>
              <a:xfrm>
                <a:off x="7545869" y="3208107"/>
                <a:ext cx="0" cy="1223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51" name="Google Shape;251;p19"/>
              <p:cNvSpPr/>
              <p:nvPr/>
            </p:nvSpPr>
            <p:spPr>
              <a:xfrm>
                <a:off x="6090159" y="4084137"/>
                <a:ext cx="2336070" cy="1059352"/>
              </a:xfrm>
              <a:custGeom>
                <a:avLst/>
                <a:gdLst/>
                <a:ahLst/>
                <a:cxnLst/>
                <a:rect l="l" t="t" r="r" b="b"/>
                <a:pathLst>
                  <a:path w="48757" h="28635" extrusionOk="0">
                    <a:moveTo>
                      <a:pt x="48757" y="28635"/>
                    </a:moveTo>
                    <a:lnTo>
                      <a:pt x="30481" y="0"/>
                    </a:lnTo>
                    <a:lnTo>
                      <a:pt x="1" y="2863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2" name="Google Shape;252;p19"/>
              <p:cNvSpPr/>
              <p:nvPr/>
            </p:nvSpPr>
            <p:spPr>
              <a:xfrm>
                <a:off x="7550532" y="4084137"/>
                <a:ext cx="875697" cy="1059352"/>
              </a:xfrm>
              <a:custGeom>
                <a:avLst/>
                <a:gdLst/>
                <a:ahLst/>
                <a:cxnLst/>
                <a:rect l="l" t="t" r="r" b="b"/>
                <a:pathLst>
                  <a:path w="18277" h="28635" extrusionOk="0">
                    <a:moveTo>
                      <a:pt x="18277" y="28635"/>
                    </a:moveTo>
                    <a:lnTo>
                      <a:pt x="1" y="0"/>
                    </a:lnTo>
                    <a:lnTo>
                      <a:pt x="9442" y="2863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3" name="Google Shape;253;p19"/>
            <p:cNvGrpSpPr/>
            <p:nvPr/>
          </p:nvGrpSpPr>
          <p:grpSpPr>
            <a:xfrm>
              <a:off x="6474720" y="1793243"/>
              <a:ext cx="2142300" cy="1388594"/>
              <a:chOff x="6474720" y="1793243"/>
              <a:chExt cx="2142300" cy="1388594"/>
            </a:xfrm>
          </p:grpSpPr>
          <p:sp>
            <p:nvSpPr>
              <p:cNvPr id="254" name="Google Shape;254;p19"/>
              <p:cNvSpPr txBox="1"/>
              <p:nvPr/>
            </p:nvSpPr>
            <p:spPr>
              <a:xfrm>
                <a:off x="6643033" y="1793243"/>
                <a:ext cx="1973985" cy="7339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 b="1" dirty="0">
                    <a:solidFill>
                      <a:schemeClr val="accent5"/>
                    </a:solidFill>
                    <a:latin typeface="Barlow Condensed" panose="00000506000000000000" pitchFamily="2" charset="0"/>
                    <a:ea typeface="Fira Sans Extra Condensed Medium"/>
                    <a:cs typeface="Fira Sans Extra Condensed Medium"/>
                    <a:sym typeface="Fira Sans Extra Condensed Medium"/>
                  </a:rPr>
                  <a:t>Numero di comuni del territorio</a:t>
                </a:r>
                <a:endParaRPr sz="1800" b="1" dirty="0">
                  <a:solidFill>
                    <a:schemeClr val="accent5"/>
                  </a:solidFill>
                  <a:latin typeface="Barlow Condensed" panose="00000506000000000000" pitchFamily="2" charset="0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255" name="Google Shape;255;p19"/>
              <p:cNvSpPr txBox="1"/>
              <p:nvPr/>
            </p:nvSpPr>
            <p:spPr>
              <a:xfrm>
                <a:off x="6474720" y="2482837"/>
                <a:ext cx="2142300" cy="699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 dirty="0">
                    <a:latin typeface="Barlow" panose="00000500000000000000" pitchFamily="2" charset="0"/>
                    <a:ea typeface="Fira Sans"/>
                    <a:cs typeface="Fira Sans"/>
                    <a:sym typeface="Fira Sans"/>
                  </a:rPr>
                  <a:t>1 149</a:t>
                </a:r>
                <a:endParaRPr sz="1800" dirty="0">
                  <a:latin typeface="Barlow" panose="00000500000000000000" pitchFamily="2" charset="0"/>
                  <a:ea typeface="Fira Sans"/>
                  <a:cs typeface="Fira Sans"/>
                  <a:sym typeface="Fira Sans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 xmlns:p14="http://schemas.microsoft.com/office/powerpoint/2010/main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9"/>
          <p:cNvSpPr txBox="1">
            <a:spLocks noGrp="1"/>
          </p:cNvSpPr>
          <p:nvPr>
            <p:ph type="title"/>
          </p:nvPr>
        </p:nvSpPr>
        <p:spPr>
          <a:xfrm>
            <a:off x="4998080" y="512172"/>
            <a:ext cx="4000500" cy="12858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i="1" dirty="0">
                <a:solidFill>
                  <a:schemeClr val="accent2"/>
                </a:solidFill>
                <a:latin typeface="Barlow" panose="00000500000000000000" pitchFamily="2" charset="0"/>
              </a:rPr>
              <a:t>Un territorio diviso equamente tra Italia e Francia</a:t>
            </a:r>
            <a:endParaRPr i="1" dirty="0">
              <a:solidFill>
                <a:schemeClr val="accent2"/>
              </a:solidFill>
              <a:latin typeface="Barlow" panose="00000500000000000000" pitchFamily="2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5F3FB67-4777-4508-A6FE-1848B8CF7C42}"/>
              </a:ext>
            </a:extLst>
          </p:cNvPr>
          <p:cNvGrpSpPr/>
          <p:nvPr/>
        </p:nvGrpSpPr>
        <p:grpSpPr>
          <a:xfrm>
            <a:off x="-730532" y="133350"/>
            <a:ext cx="6868636" cy="4876800"/>
            <a:chOff x="2799314" y="266700"/>
            <a:chExt cx="6868636" cy="4876800"/>
          </a:xfrm>
          <a:solidFill>
            <a:schemeClr val="accent2"/>
          </a:solidFill>
        </p:grpSpPr>
        <mc:AlternateContent xmlns:mc="http://schemas.openxmlformats.org/markup-compatibility/2006" xmlns:cx1="http://schemas.microsoft.com/office/drawing/2015/9/8/chartex">
          <mc:Choice Requires="cx1">
            <p:graphicFrame>
              <p:nvGraphicFramePr>
                <p:cNvPr id="4" name="Graphique 3">
                  <a:extLst>
                    <a:ext uri="{FF2B5EF4-FFF2-40B4-BE49-F238E27FC236}">
                      <a16:creationId xmlns:a16="http://schemas.microsoft.com/office/drawing/2014/main" id="{DF1B96D9-6BC2-474D-8B81-10FF0235BBE3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3925816891"/>
                    </p:ext>
                  </p:extLst>
                </p:nvPr>
              </p:nvGraphicFramePr>
              <p:xfrm>
                <a:off x="2799314" y="266700"/>
                <a:ext cx="6868636" cy="4876800"/>
              </p:xfrm>
              <a:graphic>
                <a:graphicData uri="http://schemas.microsoft.com/office/drawing/2014/chartex">
                  <cx:chart xmlns:cx="http://schemas.microsoft.com/office/drawing/2014/chartex" xmlns:r="http://schemas.openxmlformats.org/officeDocument/2006/relationships" r:id="rId3"/>
                </a:graphicData>
              </a:graphic>
            </p:graphicFrame>
          </mc:Choice>
          <mc:Fallback xmlns="">
            <p:pic>
              <p:nvPicPr>
                <p:cNvPr id="4" name="Graphique 3">
                  <a:extLst>
                    <a:ext uri="{FF2B5EF4-FFF2-40B4-BE49-F238E27FC236}">
                      <a16:creationId xmlns:a16="http://schemas.microsoft.com/office/drawing/2014/main" id="{DF1B96D9-6BC2-474D-8B81-10FF0235BBE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-730532" y="133350"/>
                  <a:ext cx="6868636" cy="4876800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ACE42812-6F9F-4E75-98CB-BDD950DED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29809" y="2201276"/>
              <a:ext cx="1007645" cy="1007645"/>
            </a:xfrm>
            <a:prstGeom prst="rect">
              <a:avLst/>
            </a:prstGeom>
            <a:grpFill/>
          </p:spPr>
        </p:pic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2A64B56-A80B-4155-B0B2-4E30D6F20C54}"/>
              </a:ext>
            </a:extLst>
          </p:cNvPr>
          <p:cNvGrpSpPr/>
          <p:nvPr/>
        </p:nvGrpSpPr>
        <p:grpSpPr>
          <a:xfrm>
            <a:off x="7626175" y="3758329"/>
            <a:ext cx="1290160" cy="276998"/>
            <a:chOff x="7617032" y="3124577"/>
            <a:chExt cx="1290160" cy="213134"/>
          </a:xfrm>
        </p:grpSpPr>
        <p:sp>
          <p:nvSpPr>
            <p:cNvPr id="5" name="Organigramme : Connecteur page suivante 4">
              <a:extLst>
                <a:ext uri="{FF2B5EF4-FFF2-40B4-BE49-F238E27FC236}">
                  <a16:creationId xmlns:a16="http://schemas.microsoft.com/office/drawing/2014/main" id="{9D20B927-310E-48FA-A209-7F58C9E7F51A}"/>
                </a:ext>
              </a:extLst>
            </p:cNvPr>
            <p:cNvSpPr/>
            <p:nvPr/>
          </p:nvSpPr>
          <p:spPr>
            <a:xfrm rot="5400000">
              <a:off x="8156196" y="2586063"/>
              <a:ext cx="211831" cy="1290160"/>
            </a:xfrm>
            <a:prstGeom prst="flowChartOffpageConnector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1C1B0D58-F224-425A-ACB5-4A6565A656E1}"/>
                </a:ext>
              </a:extLst>
            </p:cNvPr>
            <p:cNvSpPr txBox="1"/>
            <p:nvPr/>
          </p:nvSpPr>
          <p:spPr>
            <a:xfrm>
              <a:off x="8026260" y="3124577"/>
              <a:ext cx="880932" cy="213134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r"/>
              <a:r>
                <a:rPr lang="en" sz="1200" i="1" dirty="0">
                  <a:latin typeface="Barlow" panose="00000500000000000000" pitchFamily="2" charset="0"/>
                  <a:ea typeface="Fira Sans"/>
                  <a:cs typeface="Fira Sans"/>
                  <a:sym typeface="Fira Sans"/>
                </a:rPr>
                <a:t>14 884 km² </a:t>
              </a:r>
              <a:endParaRPr lang="fr-FR" sz="1200" i="1" dirty="0"/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C37F921C-3A5B-4D73-AB77-A06F98CAF90D}"/>
              </a:ext>
            </a:extLst>
          </p:cNvPr>
          <p:cNvSpPr txBox="1"/>
          <p:nvPr/>
        </p:nvSpPr>
        <p:spPr>
          <a:xfrm>
            <a:off x="4986772" y="3611640"/>
            <a:ext cx="2630766" cy="450123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1800" b="1" dirty="0">
                <a:solidFill>
                  <a:srgbClr val="1965A4"/>
                </a:solidFill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46,7% lato italiano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EE78FF7-1D73-45F6-917F-065BD3A92699}"/>
              </a:ext>
            </a:extLst>
          </p:cNvPr>
          <p:cNvSpPr txBox="1"/>
          <p:nvPr/>
        </p:nvSpPr>
        <p:spPr>
          <a:xfrm>
            <a:off x="4986772" y="3082670"/>
            <a:ext cx="2630766" cy="450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1800" b="1" dirty="0">
                <a:solidFill>
                  <a:srgbClr val="90C148"/>
                </a:solidFill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53,29% lato francese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AFD894D-43FE-4098-BE63-990B058D79F4}"/>
              </a:ext>
            </a:extLst>
          </p:cNvPr>
          <p:cNvSpPr txBox="1"/>
          <p:nvPr/>
        </p:nvSpPr>
        <p:spPr>
          <a:xfrm>
            <a:off x="4986772" y="4140609"/>
            <a:ext cx="2702034" cy="450123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800" b="1" dirty="0">
                <a:solidFill>
                  <a:srgbClr val="00B0F0"/>
                </a:solidFill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0,01% lato monegasco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D5B6326-EC84-4493-B2A4-1ED610239805}"/>
              </a:ext>
            </a:extLst>
          </p:cNvPr>
          <p:cNvSpPr txBox="1"/>
          <p:nvPr/>
        </p:nvSpPr>
        <p:spPr>
          <a:xfrm>
            <a:off x="6353250" y="2346689"/>
            <a:ext cx="1290161" cy="450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1800" b="1" dirty="0"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31 873 km²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E4384498-7469-4EBE-BB6F-5DC32C66CB6E}"/>
              </a:ext>
            </a:extLst>
          </p:cNvPr>
          <p:cNvGrpSpPr/>
          <p:nvPr/>
        </p:nvGrpSpPr>
        <p:grpSpPr>
          <a:xfrm>
            <a:off x="7626175" y="3221558"/>
            <a:ext cx="1290160" cy="276998"/>
            <a:chOff x="7617032" y="3124577"/>
            <a:chExt cx="1290160" cy="213134"/>
          </a:xfrm>
        </p:grpSpPr>
        <p:sp>
          <p:nvSpPr>
            <p:cNvPr id="22" name="Organigramme : Connecteur page suivante 21">
              <a:extLst>
                <a:ext uri="{FF2B5EF4-FFF2-40B4-BE49-F238E27FC236}">
                  <a16:creationId xmlns:a16="http://schemas.microsoft.com/office/drawing/2014/main" id="{67CAA413-EFF6-4E5E-81B7-86747C122AF4}"/>
                </a:ext>
              </a:extLst>
            </p:cNvPr>
            <p:cNvSpPr/>
            <p:nvPr/>
          </p:nvSpPr>
          <p:spPr>
            <a:xfrm rot="5400000">
              <a:off x="8156196" y="2586063"/>
              <a:ext cx="211832" cy="1290160"/>
            </a:xfrm>
            <a:prstGeom prst="flowChartOffpageConnector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BFE67103-BF1A-4A17-AA93-14B1A1204086}"/>
                </a:ext>
              </a:extLst>
            </p:cNvPr>
            <p:cNvSpPr txBox="1"/>
            <p:nvPr/>
          </p:nvSpPr>
          <p:spPr>
            <a:xfrm>
              <a:off x="8026260" y="3124577"/>
              <a:ext cx="880932" cy="213134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r"/>
              <a:r>
                <a:rPr lang="en" sz="1200" i="1" dirty="0">
                  <a:latin typeface="Barlow" panose="00000500000000000000" pitchFamily="2" charset="0"/>
                  <a:ea typeface="Fira Sans"/>
                  <a:cs typeface="Fira Sans"/>
                  <a:sym typeface="Fira Sans"/>
                </a:rPr>
                <a:t>16 986 km² </a:t>
              </a:r>
              <a:endParaRPr lang="fr-FR" sz="1200" i="1" dirty="0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386CE78D-CD28-4965-A21E-57697EB9EE63}"/>
              </a:ext>
            </a:extLst>
          </p:cNvPr>
          <p:cNvGrpSpPr/>
          <p:nvPr/>
        </p:nvGrpSpPr>
        <p:grpSpPr>
          <a:xfrm>
            <a:off x="7626175" y="4295100"/>
            <a:ext cx="1290160" cy="276998"/>
            <a:chOff x="7617032" y="3124577"/>
            <a:chExt cx="1290160" cy="213134"/>
          </a:xfrm>
        </p:grpSpPr>
        <p:sp>
          <p:nvSpPr>
            <p:cNvPr id="27" name="Organigramme : Connecteur page suivante 26">
              <a:extLst>
                <a:ext uri="{FF2B5EF4-FFF2-40B4-BE49-F238E27FC236}">
                  <a16:creationId xmlns:a16="http://schemas.microsoft.com/office/drawing/2014/main" id="{2207EC79-847D-4595-B90A-F93C983751BF}"/>
                </a:ext>
              </a:extLst>
            </p:cNvPr>
            <p:cNvSpPr/>
            <p:nvPr/>
          </p:nvSpPr>
          <p:spPr>
            <a:xfrm rot="5400000">
              <a:off x="8156196" y="2586063"/>
              <a:ext cx="211832" cy="1290160"/>
            </a:xfrm>
            <a:prstGeom prst="flowChartOffpageConnector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803D2E97-5685-4E23-AAB5-073FFBA0B266}"/>
                </a:ext>
              </a:extLst>
            </p:cNvPr>
            <p:cNvSpPr txBox="1"/>
            <p:nvPr/>
          </p:nvSpPr>
          <p:spPr>
            <a:xfrm>
              <a:off x="8026260" y="3124577"/>
              <a:ext cx="880932" cy="213134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r"/>
              <a:r>
                <a:rPr lang="en" sz="1200" i="1" dirty="0">
                  <a:latin typeface="Barlow" panose="00000500000000000000" pitchFamily="2" charset="0"/>
                  <a:ea typeface="Fira Sans"/>
                  <a:cs typeface="Fira Sans"/>
                  <a:sym typeface="Fira Sans"/>
                </a:rPr>
                <a:t>2 km² </a:t>
              </a:r>
              <a:endParaRPr lang="fr-FR" sz="1200" i="1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3BD9C38-81F8-48EB-B68F-EF57B18A90C6}"/>
              </a:ext>
            </a:extLst>
          </p:cNvPr>
          <p:cNvSpPr/>
          <p:nvPr/>
        </p:nvSpPr>
        <p:spPr>
          <a:xfrm>
            <a:off x="2678364" y="211511"/>
            <a:ext cx="45719" cy="863999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5C208DA-CDAF-4508-9C3B-54DCA609B58F}"/>
              </a:ext>
            </a:extLst>
          </p:cNvPr>
          <p:cNvSpPr/>
          <p:nvPr/>
        </p:nvSpPr>
        <p:spPr>
          <a:xfrm>
            <a:off x="2678363" y="1697831"/>
            <a:ext cx="45719" cy="79229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2726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 xmlns:a16="http://schemas.microsoft.com/office/drawing/2014/main" xmlns:cx1="http://schemas.microsoft.com/office/drawing/2015/9/8/chartex" xmlns:p14="http://schemas.microsoft.com/office/powerpoint/2010/main" xmlns:cx="http://schemas.microsoft.com/office/drawing/2014/chartex" xmlns:a14="http://schemas.microsoft.com/office/drawing/2010/main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7" name="Graphique 6">
                <a:extLst>
                  <a:ext uri="{FF2B5EF4-FFF2-40B4-BE49-F238E27FC236}">
                    <a16:creationId xmlns:a16="http://schemas.microsoft.com/office/drawing/2014/main" id="{028ACB29-5F7F-493E-891A-7A61FA1742F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475830280"/>
                  </p:ext>
                </p:extLst>
              </p:nvPr>
            </p:nvGraphicFramePr>
            <p:xfrm>
              <a:off x="3057250" y="200023"/>
              <a:ext cx="7238998" cy="4743449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7" name="Graphique 6">
                <a:extLst>
                  <a:ext uri="{FF2B5EF4-FFF2-40B4-BE49-F238E27FC236}">
                    <a16:creationId xmlns:a16="http://schemas.microsoft.com/office/drawing/2014/main" id="{028ACB29-5F7F-493E-891A-7A61FA1742F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57250" y="200023"/>
                <a:ext cx="7238998" cy="4743449"/>
              </a:xfrm>
              <a:prstGeom prst="rect">
                <a:avLst/>
              </a:prstGeom>
            </p:spPr>
          </p:pic>
        </mc:Fallback>
      </mc:AlternateContent>
      <p:sp>
        <p:nvSpPr>
          <p:cNvPr id="221" name="Google Shape;221;p19"/>
          <p:cNvSpPr txBox="1">
            <a:spLocks noGrp="1"/>
          </p:cNvSpPr>
          <p:nvPr>
            <p:ph type="title"/>
          </p:nvPr>
        </p:nvSpPr>
        <p:spPr>
          <a:xfrm>
            <a:off x="223707" y="3549033"/>
            <a:ext cx="4000500" cy="12858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i="1" dirty="0">
                <a:solidFill>
                  <a:schemeClr val="accent2"/>
                </a:solidFill>
                <a:latin typeface="Barlow" panose="00000500000000000000" pitchFamily="2" charset="0"/>
              </a:rPr>
              <a:t>Una popolazione più numerosa sul versante italiano</a:t>
            </a:r>
            <a:endParaRPr i="1" dirty="0">
              <a:solidFill>
                <a:schemeClr val="accent2"/>
              </a:solidFill>
              <a:latin typeface="Barlow" panose="00000500000000000000" pitchFamily="2" charset="0"/>
            </a:endParaRP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ACE42812-6F9F-4E75-98CB-BDD950DEDC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630" y="2122678"/>
            <a:ext cx="1007645" cy="100764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E573838-2F67-4A38-A3D8-28D073B036C1}"/>
              </a:ext>
            </a:extLst>
          </p:cNvPr>
          <p:cNvSpPr txBox="1"/>
          <p:nvPr/>
        </p:nvSpPr>
        <p:spPr>
          <a:xfrm rot="5400000">
            <a:off x="6109922" y="1540961"/>
            <a:ext cx="1314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latin typeface="Barlow" panose="00000500000000000000" pitchFamily="2" charset="0"/>
              </a:rPr>
              <a:t>MONACO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FF7D1FA4-B261-440C-81CD-87845756A0E4}"/>
              </a:ext>
            </a:extLst>
          </p:cNvPr>
          <p:cNvGrpSpPr/>
          <p:nvPr/>
        </p:nvGrpSpPr>
        <p:grpSpPr>
          <a:xfrm>
            <a:off x="2522629" y="1069692"/>
            <a:ext cx="1701578" cy="330367"/>
            <a:chOff x="7617032" y="3125227"/>
            <a:chExt cx="1290160" cy="211832"/>
          </a:xfrm>
        </p:grpSpPr>
        <p:sp>
          <p:nvSpPr>
            <p:cNvPr id="10" name="Organigramme : Connecteur page suivante 9">
              <a:extLst>
                <a:ext uri="{FF2B5EF4-FFF2-40B4-BE49-F238E27FC236}">
                  <a16:creationId xmlns:a16="http://schemas.microsoft.com/office/drawing/2014/main" id="{69879C6E-BF6A-4E8F-8190-B4E4E3EC82E8}"/>
                </a:ext>
              </a:extLst>
            </p:cNvPr>
            <p:cNvSpPr/>
            <p:nvPr/>
          </p:nvSpPr>
          <p:spPr>
            <a:xfrm rot="5400000">
              <a:off x="8156196" y="2586063"/>
              <a:ext cx="211832" cy="1290160"/>
            </a:xfrm>
            <a:prstGeom prst="flowChartOffpageConnector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7D979917-FA56-45E3-A7CC-32A0F77B8791}"/>
                </a:ext>
              </a:extLst>
            </p:cNvPr>
            <p:cNvSpPr txBox="1"/>
            <p:nvPr/>
          </p:nvSpPr>
          <p:spPr>
            <a:xfrm>
              <a:off x="8026260" y="3142337"/>
              <a:ext cx="880932" cy="177612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r"/>
              <a:r>
                <a:rPr lang="fr-FR" sz="1200" i="1" dirty="0">
                  <a:latin typeface="Barlow" panose="00000500000000000000" pitchFamily="2" charset="0"/>
                  <a:ea typeface="Fira Sans"/>
                  <a:cs typeface="Fira Sans"/>
                  <a:sym typeface="Fira Sans"/>
                </a:rPr>
                <a:t>1 410 994 ab.</a:t>
              </a:r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98F49D1A-8066-4362-AEE4-B2800DAC229B}"/>
              </a:ext>
            </a:extLst>
          </p:cNvPr>
          <p:cNvSpPr txBox="1"/>
          <p:nvPr/>
        </p:nvSpPr>
        <p:spPr>
          <a:xfrm>
            <a:off x="142543" y="951529"/>
            <a:ext cx="2464201" cy="45012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1800" b="1" dirty="0">
                <a:solidFill>
                  <a:schemeClr val="accent3"/>
                </a:solidFill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32% lato francese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CD17B93-D780-49E8-AB08-8B36E0CE9F5D}"/>
              </a:ext>
            </a:extLst>
          </p:cNvPr>
          <p:cNvSpPr txBox="1"/>
          <p:nvPr/>
        </p:nvSpPr>
        <p:spPr>
          <a:xfrm>
            <a:off x="142543" y="422559"/>
            <a:ext cx="2464200" cy="450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1800" b="1" dirty="0">
                <a:solidFill>
                  <a:schemeClr val="accent1"/>
                </a:solidFill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67% lato italiano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B38E308-B797-4082-BB2A-7028A0067797}"/>
              </a:ext>
            </a:extLst>
          </p:cNvPr>
          <p:cNvSpPr txBox="1"/>
          <p:nvPr/>
        </p:nvSpPr>
        <p:spPr>
          <a:xfrm>
            <a:off x="142543" y="1480498"/>
            <a:ext cx="2479040" cy="45012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800" b="1" dirty="0">
                <a:solidFill>
                  <a:srgbClr val="00B0F0"/>
                </a:solidFill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1% lato monegasco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32F69231-ACA6-41B2-B0E6-FE9523EF5EED}"/>
              </a:ext>
            </a:extLst>
          </p:cNvPr>
          <p:cNvGrpSpPr/>
          <p:nvPr/>
        </p:nvGrpSpPr>
        <p:grpSpPr>
          <a:xfrm>
            <a:off x="2522629" y="534471"/>
            <a:ext cx="1701578" cy="330367"/>
            <a:chOff x="7617032" y="3125227"/>
            <a:chExt cx="1290160" cy="211832"/>
          </a:xfrm>
        </p:grpSpPr>
        <p:sp>
          <p:nvSpPr>
            <p:cNvPr id="16" name="Organigramme : Connecteur page suivante 15">
              <a:extLst>
                <a:ext uri="{FF2B5EF4-FFF2-40B4-BE49-F238E27FC236}">
                  <a16:creationId xmlns:a16="http://schemas.microsoft.com/office/drawing/2014/main" id="{13D04B7E-4A62-4FF0-95D0-D4168315D563}"/>
                </a:ext>
              </a:extLst>
            </p:cNvPr>
            <p:cNvSpPr/>
            <p:nvPr/>
          </p:nvSpPr>
          <p:spPr>
            <a:xfrm rot="5400000">
              <a:off x="8156196" y="2586063"/>
              <a:ext cx="211832" cy="1290160"/>
            </a:xfrm>
            <a:prstGeom prst="flowChartOffpageConnector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F8A231CB-57D1-420A-918D-7964BE228F37}"/>
                </a:ext>
              </a:extLst>
            </p:cNvPr>
            <p:cNvSpPr txBox="1"/>
            <p:nvPr/>
          </p:nvSpPr>
          <p:spPr>
            <a:xfrm>
              <a:off x="8026260" y="3142337"/>
              <a:ext cx="880932" cy="177612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lvl="0" rtl="0">
                <a:spcBef>
                  <a:spcPts val="0"/>
                </a:spcBef>
                <a:spcAft>
                  <a:spcPts val="0"/>
                </a:spcAft>
              </a:pPr>
              <a:r>
                <a:rPr lang="en" sz="1200" i="1" dirty="0">
                  <a:latin typeface="Barlow" panose="00000500000000000000" pitchFamily="2" charset="0"/>
                  <a:ea typeface="Fira Sans"/>
                  <a:cs typeface="Fira Sans"/>
                  <a:sym typeface="Fira Sans"/>
                </a:rPr>
                <a:t>3 009 674 ab.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A09683BC-3DEB-4ABC-8027-CDC6A92944BF}"/>
              </a:ext>
            </a:extLst>
          </p:cNvPr>
          <p:cNvGrpSpPr/>
          <p:nvPr/>
        </p:nvGrpSpPr>
        <p:grpSpPr>
          <a:xfrm>
            <a:off x="2522629" y="1604913"/>
            <a:ext cx="1701578" cy="330367"/>
            <a:chOff x="7617032" y="3125227"/>
            <a:chExt cx="1290160" cy="211832"/>
          </a:xfrm>
        </p:grpSpPr>
        <p:sp>
          <p:nvSpPr>
            <p:cNvPr id="19" name="Organigramme : Connecteur page suivante 18">
              <a:extLst>
                <a:ext uri="{FF2B5EF4-FFF2-40B4-BE49-F238E27FC236}">
                  <a16:creationId xmlns:a16="http://schemas.microsoft.com/office/drawing/2014/main" id="{32D326A6-7891-4EB7-B9BF-C1E34C971914}"/>
                </a:ext>
              </a:extLst>
            </p:cNvPr>
            <p:cNvSpPr/>
            <p:nvPr/>
          </p:nvSpPr>
          <p:spPr>
            <a:xfrm rot="5400000">
              <a:off x="8156196" y="2586063"/>
              <a:ext cx="211832" cy="1290160"/>
            </a:xfrm>
            <a:prstGeom prst="flowChartOffpageConnector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E86A4D44-4574-4C05-963B-5A32CAA28585}"/>
                </a:ext>
              </a:extLst>
            </p:cNvPr>
            <p:cNvSpPr txBox="1"/>
            <p:nvPr/>
          </p:nvSpPr>
          <p:spPr>
            <a:xfrm>
              <a:off x="8026260" y="3142337"/>
              <a:ext cx="880932" cy="177612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r"/>
              <a:r>
                <a:rPr lang="fr-FR" sz="1200" i="1" dirty="0">
                  <a:latin typeface="Barlow" panose="00000500000000000000" pitchFamily="2" charset="0"/>
                  <a:ea typeface="Fira Sans"/>
                  <a:cs typeface="Fira Sans"/>
                  <a:sym typeface="Fira Sans"/>
                </a:rPr>
                <a:t>38 367 ab.</a:t>
              </a:r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F7CD6B7D-A6CE-4466-9BC9-44BBB93F13EA}"/>
              </a:ext>
            </a:extLst>
          </p:cNvPr>
          <p:cNvSpPr txBox="1"/>
          <p:nvPr/>
        </p:nvSpPr>
        <p:spPr>
          <a:xfrm>
            <a:off x="991857" y="2387084"/>
            <a:ext cx="2464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rtl="0">
              <a:spcBef>
                <a:spcPts val="0"/>
              </a:spcBef>
              <a:spcAft>
                <a:spcPts val="0"/>
              </a:spcAft>
            </a:pPr>
            <a:r>
              <a:rPr lang="en" sz="1800" b="1" dirty="0"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4 459 035 abitanti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22" name="Graphique 21">
                <a:extLst>
                  <a:ext uri="{FF2B5EF4-FFF2-40B4-BE49-F238E27FC236}">
                    <a16:creationId xmlns:a16="http://schemas.microsoft.com/office/drawing/2014/main" id="{001FBCF8-EBD8-4D6C-845E-073898ADB460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29152468"/>
                  </p:ext>
                </p:extLst>
              </p:nvPr>
            </p:nvGraphicFramePr>
            <p:xfrm>
              <a:off x="3242431" y="133347"/>
              <a:ext cx="6868636" cy="48768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6"/>
              </a:graphicData>
            </a:graphic>
          </p:graphicFrame>
        </mc:Choice>
        <mc:Fallback xmlns="">
          <p:pic>
            <p:nvPicPr>
              <p:cNvPr id="22" name="Graphique 21">
                <a:extLst>
                  <a:ext uri="{FF2B5EF4-FFF2-40B4-BE49-F238E27FC236}">
                    <a16:creationId xmlns:a16="http://schemas.microsoft.com/office/drawing/2014/main" id="{001FBCF8-EBD8-4D6C-845E-073898ADB46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42431" y="133347"/>
                <a:ext cx="6868636" cy="4876800"/>
              </a:xfrm>
              <a:prstGeom prst="rect">
                <a:avLst/>
              </a:prstGeom>
            </p:spPr>
          </p:pic>
        </mc:Fallback>
      </mc:AlternateContent>
      <p:sp>
        <p:nvSpPr>
          <p:cNvPr id="25" name="ZoneTexte 24">
            <a:extLst>
              <a:ext uri="{FF2B5EF4-FFF2-40B4-BE49-F238E27FC236}">
                <a16:creationId xmlns:a16="http://schemas.microsoft.com/office/drawing/2014/main" id="{039FBDC0-78A8-41E4-9366-5F20E9458D84}"/>
              </a:ext>
            </a:extLst>
          </p:cNvPr>
          <p:cNvSpPr txBox="1"/>
          <p:nvPr/>
        </p:nvSpPr>
        <p:spPr>
          <a:xfrm rot="5400000">
            <a:off x="6113460" y="1555137"/>
            <a:ext cx="1314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latin typeface="Barlow" panose="00000500000000000000" pitchFamily="2" charset="0"/>
              </a:rPr>
              <a:t>MONACO</a:t>
            </a:r>
          </a:p>
        </p:txBody>
      </p:sp>
    </p:spTree>
    <p:extLst>
      <p:ext uri="{BB962C8B-B14F-4D97-AF65-F5344CB8AC3E}">
        <p14:creationId xmlns:p14="http://schemas.microsoft.com/office/powerpoint/2010/main" val="619546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 xmlns:cx1="http://schemas.microsoft.com/office/drawing/2015/9/8/chartex" xmlns:a16="http://schemas.microsoft.com/office/drawing/2014/main" xmlns:p14="http://schemas.microsoft.com/office/powerpoint/2010/main" xmlns:cx="http://schemas.microsoft.com/office/drawing/2014/chartex" xmlns:a14="http://schemas.microsoft.com/office/drawing/2010/main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7F4B0DE4-D111-4DFB-863B-ED61468855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6540864"/>
              </p:ext>
            </p:extLst>
          </p:nvPr>
        </p:nvGraphicFramePr>
        <p:xfrm>
          <a:off x="105327" y="143933"/>
          <a:ext cx="4078502" cy="4747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Google Shape;221;p19">
            <a:extLst>
              <a:ext uri="{FF2B5EF4-FFF2-40B4-BE49-F238E27FC236}">
                <a16:creationId xmlns:a16="http://schemas.microsoft.com/office/drawing/2014/main" id="{2CA61D14-D842-4AF7-9EE7-A109ADE750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80561" y="2138642"/>
            <a:ext cx="4000500" cy="12858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i="1" dirty="0">
                <a:solidFill>
                  <a:schemeClr val="accent2"/>
                </a:solidFill>
                <a:latin typeface="Barlow" panose="00000500000000000000" pitchFamily="2" charset="0"/>
              </a:rPr>
              <a:t>Un lato di Monaco molto </a:t>
            </a:r>
            <a:r>
              <a:rPr lang="fr-FR" i="1" dirty="0" err="1">
                <a:solidFill>
                  <a:schemeClr val="accent2"/>
                </a:solidFill>
                <a:latin typeface="Barlow" panose="00000500000000000000" pitchFamily="2" charset="0"/>
              </a:rPr>
              <a:t>popolato</a:t>
            </a:r>
            <a:endParaRPr i="1" dirty="0">
              <a:solidFill>
                <a:schemeClr val="accent2"/>
              </a:solidFill>
              <a:latin typeface="Barlow" panose="00000500000000000000" pitchFamily="2" charset="0"/>
            </a:endParaRPr>
          </a:p>
        </p:txBody>
      </p:sp>
      <p:sp>
        <p:nvSpPr>
          <p:cNvPr id="5" name="Google Shape;247;p19">
            <a:extLst>
              <a:ext uri="{FF2B5EF4-FFF2-40B4-BE49-F238E27FC236}">
                <a16:creationId xmlns:a16="http://schemas.microsoft.com/office/drawing/2014/main" id="{9A65A34A-5525-4163-9927-7A234CB13CDD}"/>
              </a:ext>
            </a:extLst>
          </p:cNvPr>
          <p:cNvSpPr txBox="1"/>
          <p:nvPr/>
        </p:nvSpPr>
        <p:spPr>
          <a:xfrm>
            <a:off x="4880562" y="3214688"/>
            <a:ext cx="4000499" cy="163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800" b="1" dirty="0"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139,9 ab./km²</a:t>
            </a:r>
          </a:p>
          <a:p>
            <a:pPr algn="ctr"/>
            <a:endParaRPr lang="fr-FR" sz="1800" b="1" dirty="0">
              <a:solidFill>
                <a:srgbClr val="00B0F0"/>
              </a:solidFill>
              <a:latin typeface="Barlow" panose="00000500000000000000" pitchFamily="2" charset="0"/>
              <a:ea typeface="Fira Sans"/>
              <a:cs typeface="Fira Sans"/>
              <a:sym typeface="Fira Sans"/>
            </a:endParaRPr>
          </a:p>
          <a:p>
            <a:r>
              <a:rPr lang="fr-FR" sz="1800" b="1" dirty="0">
                <a:solidFill>
                  <a:srgbClr val="00B0F0"/>
                </a:solidFill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18 783 ab./km² lato </a:t>
            </a:r>
            <a:r>
              <a:rPr lang="fr-FR" sz="1800" b="1" dirty="0" err="1">
                <a:solidFill>
                  <a:srgbClr val="00B0F0"/>
                </a:solidFill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monegasco</a:t>
            </a:r>
            <a:endParaRPr lang="fr-FR" sz="1800" b="1" dirty="0">
              <a:solidFill>
                <a:srgbClr val="00B0F0"/>
              </a:solidFill>
              <a:latin typeface="Barlow" panose="00000500000000000000" pitchFamily="2" charset="0"/>
              <a:ea typeface="Fira Sans"/>
              <a:cs typeface="Fira Sans"/>
              <a:sym typeface="Fira Sans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</a:pPr>
            <a:r>
              <a:rPr lang="en" sz="1800" b="1" dirty="0">
                <a:solidFill>
                  <a:srgbClr val="1965A4"/>
                </a:solidFill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202,2 </a:t>
            </a:r>
            <a:r>
              <a:rPr lang="fr-FR" sz="1800" b="1" dirty="0">
                <a:solidFill>
                  <a:srgbClr val="1965A4"/>
                </a:solidFill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ab./km² </a:t>
            </a:r>
            <a:r>
              <a:rPr lang="en" sz="1800" b="1" dirty="0">
                <a:solidFill>
                  <a:srgbClr val="1965A4"/>
                </a:solidFill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lato italiano</a:t>
            </a:r>
          </a:p>
          <a:p>
            <a:r>
              <a:rPr lang="en" sz="1800" b="1" dirty="0">
                <a:solidFill>
                  <a:srgbClr val="90C148"/>
                </a:solidFill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83,1 </a:t>
            </a:r>
            <a:r>
              <a:rPr lang="fr-FR" sz="1800" b="1" dirty="0">
                <a:solidFill>
                  <a:srgbClr val="90C148"/>
                </a:solidFill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ab./km² </a:t>
            </a:r>
            <a:r>
              <a:rPr lang="en" sz="1800" b="1" dirty="0">
                <a:solidFill>
                  <a:srgbClr val="90C148"/>
                </a:solidFill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lato francese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CD7762-A598-446F-9247-78A24FCDE677}"/>
              </a:ext>
            </a:extLst>
          </p:cNvPr>
          <p:cNvSpPr/>
          <p:nvPr/>
        </p:nvSpPr>
        <p:spPr>
          <a:xfrm>
            <a:off x="4880562" y="102388"/>
            <a:ext cx="4000499" cy="2220896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B8673F6E-A874-455C-B1D7-9AE1A5A240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0584643"/>
              </p:ext>
            </p:extLst>
          </p:nvPr>
        </p:nvGraphicFramePr>
        <p:xfrm>
          <a:off x="4875980" y="106097"/>
          <a:ext cx="4009662" cy="2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0A8040DC-0E98-4C15-8D76-4B6BE63A0FFF}"/>
              </a:ext>
            </a:extLst>
          </p:cNvPr>
          <p:cNvSpPr txBox="1"/>
          <p:nvPr/>
        </p:nvSpPr>
        <p:spPr>
          <a:xfrm>
            <a:off x="5397345" y="2039360"/>
            <a:ext cx="788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VL Rodina" panose="00000500000000000000" pitchFamily="50" charset="0"/>
              </a:rPr>
              <a:t>ITALIA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2068E8E-C557-42DE-B3EE-881D4CA6CE52}"/>
              </a:ext>
            </a:extLst>
          </p:cNvPr>
          <p:cNvSpPr txBox="1"/>
          <p:nvPr/>
        </p:nvSpPr>
        <p:spPr>
          <a:xfrm>
            <a:off x="6733169" y="2039360"/>
            <a:ext cx="788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2"/>
                </a:solidFill>
                <a:latin typeface="VL Rodina" panose="00000500000000000000" pitchFamily="50" charset="0"/>
              </a:rPr>
              <a:t>FRANCIA</a:t>
            </a:r>
            <a:endParaRPr lang="fr-FR" sz="900" b="1" dirty="0">
              <a:ln w="12700">
                <a:solidFill>
                  <a:schemeClr val="accent4">
                    <a:lumMod val="50000"/>
                  </a:schemeClr>
                </a:solidFill>
              </a:ln>
              <a:solidFill>
                <a:schemeClr val="bg2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VL Rodina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051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9"/>
          <p:cNvSpPr txBox="1">
            <a:spLocks noGrp="1"/>
          </p:cNvSpPr>
          <p:nvPr>
            <p:ph type="title"/>
          </p:nvPr>
        </p:nvSpPr>
        <p:spPr>
          <a:xfrm>
            <a:off x="238103" y="1928813"/>
            <a:ext cx="4000500" cy="12858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i="1" dirty="0">
                <a:solidFill>
                  <a:schemeClr val="accent2"/>
                </a:solidFill>
                <a:latin typeface="Barlow" panose="00000500000000000000" pitchFamily="2" charset="0"/>
              </a:rPr>
              <a:t>Più comuni sul versante italiano</a:t>
            </a:r>
            <a:endParaRPr i="1" dirty="0">
              <a:solidFill>
                <a:schemeClr val="accent2"/>
              </a:solidFill>
              <a:latin typeface="Barlow" panose="00000500000000000000" pitchFamily="2" charset="0"/>
            </a:endParaRP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ACE42812-6F9F-4E75-98CB-BDD950DEDC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4826" y="2122678"/>
            <a:ext cx="1007645" cy="1007645"/>
          </a:xfrm>
          <a:prstGeom prst="rect">
            <a:avLst/>
          </a:prstGeom>
        </p:spPr>
      </p:pic>
      <p:sp>
        <p:nvSpPr>
          <p:cNvPr id="6" name="Google Shape;247;p19">
            <a:extLst>
              <a:ext uri="{FF2B5EF4-FFF2-40B4-BE49-F238E27FC236}">
                <a16:creationId xmlns:a16="http://schemas.microsoft.com/office/drawing/2014/main" id="{2F9DD713-C048-49CA-9FCF-94AC44CEB52D}"/>
              </a:ext>
            </a:extLst>
          </p:cNvPr>
          <p:cNvSpPr txBox="1"/>
          <p:nvPr/>
        </p:nvSpPr>
        <p:spPr>
          <a:xfrm>
            <a:off x="557131" y="3577365"/>
            <a:ext cx="3362445" cy="1103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spcAft>
                <a:spcPts val="0"/>
              </a:spcAft>
            </a:pPr>
            <a:r>
              <a:rPr lang="en" sz="1800" b="1" dirty="0"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1 149 comuni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</a:pPr>
            <a:endParaRPr lang="en" sz="1800" b="1" dirty="0">
              <a:latin typeface="Barlow" panose="00000500000000000000" pitchFamily="2" charset="0"/>
              <a:ea typeface="Fira Sans"/>
              <a:cs typeface="Fira Sans"/>
              <a:sym typeface="Fira Sans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</a:pPr>
            <a:r>
              <a:rPr lang="en" sz="1800" b="1" dirty="0">
                <a:solidFill>
                  <a:srgbClr val="1965A4"/>
                </a:solidFill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625 comuni lato italiano</a:t>
            </a:r>
          </a:p>
          <a:p>
            <a:r>
              <a:rPr lang="en" sz="1800" b="1" dirty="0">
                <a:solidFill>
                  <a:srgbClr val="90C148"/>
                </a:solidFill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523 comuni lato francese</a:t>
            </a:r>
          </a:p>
          <a:p>
            <a:r>
              <a:rPr lang="fr-FR" sz="1800" b="1" dirty="0">
                <a:solidFill>
                  <a:srgbClr val="00B0F0"/>
                </a:solidFill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1 </a:t>
            </a:r>
            <a:r>
              <a:rPr lang="fr-FR" sz="1800" b="1" dirty="0" err="1">
                <a:solidFill>
                  <a:srgbClr val="00B0F0"/>
                </a:solidFill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comune</a:t>
            </a:r>
            <a:r>
              <a:rPr lang="fr-FR" sz="1800" b="1" dirty="0">
                <a:solidFill>
                  <a:srgbClr val="00B0F0"/>
                </a:solidFill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 lato </a:t>
            </a:r>
            <a:r>
              <a:rPr lang="fr-FR" sz="1800" b="1" dirty="0" err="1">
                <a:solidFill>
                  <a:srgbClr val="00B0F0"/>
                </a:solidFill>
                <a:latin typeface="Barlow" panose="00000500000000000000" pitchFamily="2" charset="0"/>
                <a:ea typeface="Fira Sans"/>
                <a:cs typeface="Fira Sans"/>
                <a:sym typeface="Fira Sans"/>
              </a:rPr>
              <a:t>monegasco</a:t>
            </a:r>
            <a:endParaRPr lang="fr-FR" sz="1800" b="1" dirty="0">
              <a:solidFill>
                <a:srgbClr val="00B0F0"/>
              </a:solidFill>
              <a:latin typeface="Barlow" panose="00000500000000000000" pitchFamily="2" charset="0"/>
              <a:ea typeface="Fira Sans"/>
              <a:cs typeface="Fira Sans"/>
              <a:sym typeface="Fira Sans"/>
            </a:endParaRPr>
          </a:p>
          <a:p>
            <a:endParaRPr lang="en" sz="1800" b="1" dirty="0">
              <a:solidFill>
                <a:srgbClr val="90C148"/>
              </a:solidFill>
              <a:latin typeface="Barlow" panose="00000500000000000000" pitchFamily="2" charset="0"/>
              <a:ea typeface="Fira Sans"/>
              <a:cs typeface="Fira Sans"/>
              <a:sym typeface="Fira San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D0040D2-8DA0-419A-8D48-4675967AAA02}"/>
              </a:ext>
            </a:extLst>
          </p:cNvPr>
          <p:cNvSpPr txBox="1"/>
          <p:nvPr/>
        </p:nvSpPr>
        <p:spPr>
          <a:xfrm rot="5400000">
            <a:off x="6109922" y="1540961"/>
            <a:ext cx="1314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MONACO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7" name="Graphique 6">
                <a:extLst>
                  <a:ext uri="{FF2B5EF4-FFF2-40B4-BE49-F238E27FC236}">
                    <a16:creationId xmlns:a16="http://schemas.microsoft.com/office/drawing/2014/main" id="{D4CAC8E8-A9FC-4EBA-9296-2FE3AF114D1E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835552035"/>
                  </p:ext>
                </p:extLst>
              </p:nvPr>
            </p:nvGraphicFramePr>
            <p:xfrm>
              <a:off x="4030560" y="330900"/>
              <a:ext cx="5196173" cy="4481699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7" name="Graphique 6">
                <a:extLst>
                  <a:ext uri="{FF2B5EF4-FFF2-40B4-BE49-F238E27FC236}">
                    <a16:creationId xmlns:a16="http://schemas.microsoft.com/office/drawing/2014/main" id="{D4CAC8E8-A9FC-4EBA-9296-2FE3AF114D1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30560" y="330900"/>
                <a:ext cx="5196173" cy="44816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9" name="Graphique 8">
                <a:extLst>
                  <a:ext uri="{FF2B5EF4-FFF2-40B4-BE49-F238E27FC236}">
                    <a16:creationId xmlns:a16="http://schemas.microsoft.com/office/drawing/2014/main" id="{1FFE0C87-8775-4B43-A150-7B4A4DBDEE1E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669113114"/>
                  </p:ext>
                </p:extLst>
              </p:nvPr>
            </p:nvGraphicFramePr>
            <p:xfrm>
              <a:off x="3194328" y="133349"/>
              <a:ext cx="6868636" cy="48768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6"/>
              </a:graphicData>
            </a:graphic>
          </p:graphicFrame>
        </mc:Choice>
        <mc:Fallback xmlns="">
          <p:pic>
            <p:nvPicPr>
              <p:cNvPr id="9" name="Graphique 8">
                <a:extLst>
                  <a:ext uri="{FF2B5EF4-FFF2-40B4-BE49-F238E27FC236}">
                    <a16:creationId xmlns:a16="http://schemas.microsoft.com/office/drawing/2014/main" id="{1FFE0C87-8775-4B43-A150-7B4A4DBDEE1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94328" y="133349"/>
                <a:ext cx="6868636" cy="4876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56409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 xmlns:a16="http://schemas.microsoft.com/office/drawing/2014/main" xmlns:a14="http://schemas.microsoft.com/office/drawing/2010/main" xmlns:cx1="http://schemas.microsoft.com/office/drawing/2015/9/8/chartex" xmlns:p14="http://schemas.microsoft.com/office/powerpoint/2010/main" xmlns:cx="http://schemas.microsoft.com/office/drawing/2014/chartex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riangle Infographics by Slidesgo">
  <a:themeElements>
    <a:clrScheme name="Personnalisé 2">
      <a:dk1>
        <a:srgbClr val="0E3A5E"/>
      </a:dk1>
      <a:lt1>
        <a:srgbClr val="FFFFFF"/>
      </a:lt1>
      <a:dk2>
        <a:srgbClr val="354918"/>
      </a:dk2>
      <a:lt2>
        <a:srgbClr val="F4F4F4"/>
      </a:lt2>
      <a:accent1>
        <a:srgbClr val="1965A4"/>
      </a:accent1>
      <a:accent2>
        <a:srgbClr val="30AAE0"/>
      </a:accent2>
      <a:accent3>
        <a:srgbClr val="90C148"/>
      </a:accent3>
      <a:accent4>
        <a:srgbClr val="6B9232"/>
      </a:accent4>
      <a:accent5>
        <a:srgbClr val="0E3A5E"/>
      </a:accent5>
      <a:accent6>
        <a:srgbClr val="76B6EA"/>
      </a:accent6>
      <a:hlink>
        <a:srgbClr val="90C148"/>
      </a:hlink>
      <a:folHlink>
        <a:srgbClr val="30AAE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2073</TotalTime>
  <Words>1115</Words>
  <Application>Microsoft Office PowerPoint</Application>
  <PresentationFormat>Affichage à l'écran (16:9)</PresentationFormat>
  <Paragraphs>146</Paragraphs>
  <Slides>18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7" baseType="lpstr">
      <vt:lpstr>Times New Roman</vt:lpstr>
      <vt:lpstr>Courier New</vt:lpstr>
      <vt:lpstr>Fira Sans</vt:lpstr>
      <vt:lpstr>Barlow condensed</vt:lpstr>
      <vt:lpstr>VL Rodina</vt:lpstr>
      <vt:lpstr>Fira Sans Extra Condensed Medium</vt:lpstr>
      <vt:lpstr>Barlow</vt:lpstr>
      <vt:lpstr>Arial</vt:lpstr>
      <vt:lpstr>Triangle Infographics by Slidesgo</vt:lpstr>
      <vt:lpstr>Ritratto del territorio</vt:lpstr>
      <vt:lpstr>Partnership di progetto</vt:lpstr>
      <vt:lpstr>Observ'Alp: un progetto ALCOTRA</vt:lpstr>
      <vt:lpstr>4 Pacchetti di lavoro del progetto</vt:lpstr>
      <vt:lpstr>Il territorio Observ'Alp in qualche cifra</vt:lpstr>
      <vt:lpstr>Un territorio diviso equamente tra Italia e Francia</vt:lpstr>
      <vt:lpstr>Una popolazione più numerosa sul versante italiano</vt:lpstr>
      <vt:lpstr>Un lato di Monaco molto popolato</vt:lpstr>
      <vt:lpstr>Più comuni sul versante italiano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Difficoltà incontrate nella raccolta dei dati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Triangle Infographics</dc:title>
  <dc:creator>Martina BENEDETTI-MARSHALL</dc:creator>
  <cp:keywords>, docId:4B2E16EF86C724096301BD3FBE8D3830</cp:keywords>
  <cp:lastModifiedBy>Martina BENEDETTI-MARSHALL</cp:lastModifiedBy>
  <cp:revision>144</cp:revision>
  <cp:lastPrinted>2024-11-21T16:26:28Z</cp:lastPrinted>
  <dcterms:modified xsi:type="dcterms:W3CDTF">2025-04-11T15:20:22Z</dcterms:modified>
</cp:coreProperties>
</file>