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Ex4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91" r:id="rId3"/>
    <p:sldId id="292" r:id="rId4"/>
    <p:sldId id="287" r:id="rId5"/>
    <p:sldId id="260" r:id="rId6"/>
    <p:sldId id="302" r:id="rId7"/>
    <p:sldId id="303" r:id="rId8"/>
    <p:sldId id="307" r:id="rId9"/>
    <p:sldId id="305" r:id="rId10"/>
    <p:sldId id="293" r:id="rId11"/>
    <p:sldId id="294" r:id="rId12"/>
    <p:sldId id="295" r:id="rId13"/>
    <p:sldId id="296" r:id="rId14"/>
    <p:sldId id="297" r:id="rId15"/>
    <p:sldId id="298" r:id="rId16"/>
    <p:sldId id="306" r:id="rId17"/>
    <p:sldId id="299" r:id="rId18"/>
    <p:sldId id="259" r:id="rId19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1"/>
      <p:bold r:id="rId22"/>
      <p:italic r:id="rId23"/>
      <p:boldItalic r:id="rId24"/>
    </p:embeddedFont>
    <p:embeddedFont>
      <p:font typeface="Barlow condensed" panose="00000506000000000000" pitchFamily="2" charset="0"/>
      <p:regular r:id="rId25"/>
      <p:bold r:id="rId26"/>
      <p:italic r:id="rId27"/>
      <p:boldItalic r:id="rId28"/>
    </p:embeddedFont>
    <p:embeddedFont>
      <p:font typeface="Fira Sans" panose="020B0503050000020004" pitchFamily="34" charset="0"/>
      <p:regular r:id="rId29"/>
      <p:bold r:id="rId30"/>
      <p:italic r:id="rId31"/>
      <p:boldItalic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VL Rodina" panose="00000500000000000000" pitchFamily="50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BENEDETTI-MARSHALL" initials="MBM" lastIdx="5" clrIdx="0">
    <p:extLst>
      <p:ext uri="{19B8F6BF-5375-455C-9EA6-DF929625EA0E}">
        <p15:presenceInfo xmlns:p15="http://schemas.microsoft.com/office/powerpoint/2012/main" userId="S::martina.benedettimarshall@mot.asso.fr::be102309-f517-4788-9eed-c5ace00141c0" providerId="AD"/>
      </p:ext>
    </p:extLst>
  </p:cmAuthor>
  <p:cmAuthor id="2" name="Jean Rubio" initials="JR" lastIdx="4" clrIdx="1">
    <p:extLst>
      <p:ext uri="{19B8F6BF-5375-455C-9EA6-DF929625EA0E}">
        <p15:presenceInfo xmlns:p15="http://schemas.microsoft.com/office/powerpoint/2012/main" userId="S::jean.rubio@mot.asso.fr::b2e24348-b570-40fb-8c9b-16a7694476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0CA"/>
    <a:srgbClr val="1965A4"/>
    <a:srgbClr val="94C275"/>
    <a:srgbClr val="A3D184"/>
    <a:srgbClr val="165B94"/>
    <a:srgbClr val="C3C3C3"/>
    <a:srgbClr val="000000"/>
    <a:srgbClr val="90C148"/>
    <a:srgbClr val="E7FDC6"/>
    <a:srgbClr val="005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51" d="100"/>
          <a:sy n="51" d="100"/>
        </p:scale>
        <p:origin x="2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_rels/chartEx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1.xlsx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jeanr\Desktop\Stat_brochure-FR_I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b="1" i="0" dirty="0">
                <a:solidFill>
                  <a:schemeClr val="accent1"/>
                </a:solidFill>
                <a:effectLst/>
                <a:latin typeface="Barlow" panose="00000500000000000000" pitchFamily="2" charset="0"/>
              </a:rPr>
              <a:t>Habitants par km² </a:t>
            </a:r>
            <a:endParaRPr lang="fr-FR" sz="1600" dirty="0">
              <a:solidFill>
                <a:schemeClr val="accent1"/>
              </a:solidFill>
              <a:effectLst/>
              <a:latin typeface="Barlow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35D-475D-8CAA-910174DBB0D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5D-475D-8CAA-910174DBB0DA}"/>
              </c:ext>
            </c:extLst>
          </c:dPt>
          <c:cat>
            <c:strRef>
              <c:f>Feuil1!$A$2:$A$4</c:f>
              <c:strCache>
                <c:ptCount val="3"/>
                <c:pt idx="0">
                  <c:v>MONACO</c:v>
                </c:pt>
                <c:pt idx="1">
                  <c:v>ITALIE</c:v>
                </c:pt>
                <c:pt idx="2">
                  <c:v>FRANCE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19183.5</c:v>
                </c:pt>
                <c:pt idx="1">
                  <c:v>589.65800000000002</c:v>
                </c:pt>
                <c:pt idx="2">
                  <c:v>305.52999999999997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5D-475D-8CAA-910174DBB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110931456"/>
        <c:axId val="1110929792"/>
      </c:barChart>
      <c:catAx>
        <c:axId val="111093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110929792"/>
        <c:crosses val="autoZero"/>
        <c:auto val="1"/>
        <c:lblAlgn val="ctr"/>
        <c:lblOffset val="100"/>
        <c:noMultiLvlLbl val="0"/>
      </c:catAx>
      <c:valAx>
        <c:axId val="111092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11093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A2-47ED-98F9-7FD91350772A}"/>
              </c:ext>
            </c:extLst>
          </c:dPt>
          <c:dPt>
            <c:idx val="1"/>
            <c:invertIfNegative val="0"/>
            <c:bubble3D val="0"/>
            <c:spPr>
              <a:solidFill>
                <a:srgbClr val="1965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A2-47ED-98F9-7FD91350772A}"/>
              </c:ext>
            </c:extLst>
          </c:dPt>
          <c:dPt>
            <c:idx val="2"/>
            <c:invertIfNegative val="0"/>
            <c:bubble3D val="0"/>
            <c:spPr>
              <a:solidFill>
                <a:srgbClr val="A1B0C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A2-47ED-98F9-7FD91350772A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879E-40AC-9520-51F1A688FD5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879E-40AC-9520-51F1A688FD5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9E-40AC-9520-51F1A688FD5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79E-40AC-9520-51F1A688FD58}"/>
              </c:ext>
            </c:extLst>
          </c:dPt>
          <c:cat>
            <c:strRef>
              <c:f>Feuil1!$A$2:$A$8</c:f>
              <c:strCache>
                <c:ptCount val="7"/>
                <c:pt idx="0">
                  <c:v>CMTO</c:v>
                </c:pt>
                <c:pt idx="1">
                  <c:v>Imperia</c:v>
                </c:pt>
                <c:pt idx="2">
                  <c:v>Cuneo</c:v>
                </c:pt>
                <c:pt idx="4">
                  <c:v>Alpes-Maritimes</c:v>
                </c:pt>
                <c:pt idx="5">
                  <c:v>Hautes-Alpes</c:v>
                </c:pt>
                <c:pt idx="6">
                  <c:v>Alpes-de-Haute-Provence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324.92899999999997</c:v>
                </c:pt>
                <c:pt idx="1">
                  <c:v>180.38300000000001</c:v>
                </c:pt>
                <c:pt idx="2">
                  <c:v>84.346000000000004</c:v>
                </c:pt>
                <c:pt idx="4">
                  <c:v>257.04000000000002</c:v>
                </c:pt>
                <c:pt idx="5">
                  <c:v>24.74</c:v>
                </c:pt>
                <c:pt idx="6">
                  <c:v>23.75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A2-47ED-98F9-7FD913507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2669008"/>
        <c:axId val="1112668592"/>
      </c:barChart>
      <c:valAx>
        <c:axId val="111266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112669008"/>
        <c:crosses val="autoZero"/>
        <c:crossBetween val="between"/>
      </c:valAx>
      <c:catAx>
        <c:axId val="1112669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26685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92655168258318"/>
          <c:y val="7.2908130354495185E-2"/>
          <c:w val="0.32281744306198729"/>
          <c:h val="0.8092027698714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r>
              <a:rPr lang="fr-FR" sz="1400" b="1" i="0" dirty="0">
                <a:solidFill>
                  <a:srgbClr val="0070C0"/>
                </a:solidFill>
                <a:latin typeface="Barlow Condensed" panose="00000506000000000000" pitchFamily="2" charset="0"/>
              </a:rPr>
              <a:t>Les</a:t>
            </a:r>
            <a:r>
              <a:rPr lang="fr-FR" sz="1400" b="1" i="0" dirty="0">
                <a:solidFill>
                  <a:srgbClr val="0070C0"/>
                </a:solidFill>
                <a:latin typeface="Barlow" panose="00000500000000000000" pitchFamily="2" charset="0"/>
              </a:rPr>
              <a:t> 6 communes les plus peuplées </a:t>
            </a:r>
            <a:r>
              <a:rPr lang="fr-FR" sz="1100" b="1" i="0" dirty="0">
                <a:solidFill>
                  <a:srgbClr val="0070C0"/>
                </a:solidFill>
                <a:latin typeface="Barlow" panose="00000500000000000000" pitchFamily="2" charset="0"/>
              </a:rPr>
              <a:t>(par milliers d’habitants)</a:t>
            </a:r>
          </a:p>
        </c:rich>
      </c:tx>
      <c:layout>
        <c:manualLayout>
          <c:xMode val="edge"/>
          <c:yMode val="edge"/>
          <c:x val="0.24343185210484455"/>
          <c:y val="3.0447243982874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357299203993056"/>
          <c:y val="0.14814352864462582"/>
          <c:w val="0.71627397700790851"/>
          <c:h val="0.378921011552073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Turin (IT)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70C0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Feuil1!$B$2</c:f>
              <c:numCache>
                <c:formatCode>General</c:formatCode>
                <c:ptCount val="1"/>
                <c:pt idx="0">
                  <c:v>858.2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0-4ECA-87B8-5F527B28B44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Nice (FR)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5044287947887353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70C0"/>
                      </a:solidFill>
                      <a:latin typeface="Barlow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81-4A4B-A8DB-F8210E7D3E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70C0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Feuil1!$C$2</c:f>
              <c:numCache>
                <c:formatCode>General</c:formatCode>
                <c:ptCount val="1"/>
                <c:pt idx="0">
                  <c:v>348.1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0-4ECA-87B8-5F527B28B44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Antibes (FR)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70C0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Feuil1!$D$2</c:f>
              <c:numCache>
                <c:formatCode>General</c:formatCode>
                <c:ptCount val="1"/>
                <c:pt idx="0">
                  <c:v>75.099999999999994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CA-4DB1-9853-95DB604BCA63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Cannes (FR)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Feuil1!$E$2</c:f>
              <c:numCache>
                <c:formatCode>General</c:formatCode>
                <c:ptCount val="1"/>
                <c:pt idx="0">
                  <c:v>73.25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CA-4DB1-9853-95DB604BCA63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Moncalieri (IT)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Feuil1!$F$2</c:f>
              <c:numCache>
                <c:formatCode>General</c:formatCode>
                <c:ptCount val="1"/>
                <c:pt idx="0">
                  <c:v>56.32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CA-4DB1-9853-95DB604BCA63}"/>
            </c:ext>
          </c:extLst>
        </c:ser>
        <c:ser>
          <c:idx val="5"/>
          <c:order val="5"/>
          <c:tx>
            <c:strRef>
              <c:f>Feuil1!$G$1</c:f>
              <c:strCache>
                <c:ptCount val="1"/>
                <c:pt idx="0">
                  <c:v>Cuneo (IT)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Feuil1!$G$2</c:f>
              <c:numCache>
                <c:formatCode>General</c:formatCode>
                <c:ptCount val="1"/>
                <c:pt idx="0">
                  <c:v>55.82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1CA-4DB1-9853-95DB604BCA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90046384"/>
        <c:axId val="1790045136"/>
      </c:barChart>
      <c:catAx>
        <c:axId val="179004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790045136"/>
        <c:crosses val="autoZero"/>
        <c:auto val="1"/>
        <c:lblAlgn val="ctr"/>
        <c:lblOffset val="100"/>
        <c:noMultiLvlLbl val="0"/>
      </c:catAx>
      <c:valAx>
        <c:axId val="179004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79004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803912230091695E-2"/>
          <c:y val="0.59002793802080233"/>
          <c:w val="0.95317295522042345"/>
          <c:h val="7.82685514592223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 Condensed" panose="00000506000000000000" pitchFamily="2" charset="0"/>
                <a:ea typeface="+mn-ea"/>
                <a:cs typeface="+mn-cs"/>
              </a:defRPr>
            </a:pPr>
            <a:r>
              <a:rPr lang="en-US" sz="1400" b="1" dirty="0" err="1">
                <a:solidFill>
                  <a:srgbClr val="0070C0"/>
                </a:solidFill>
                <a:latin typeface="Barlow Condensed" panose="00000506000000000000" pitchFamily="2" charset="0"/>
              </a:rPr>
              <a:t>Indice</a:t>
            </a:r>
            <a:r>
              <a:rPr lang="en-US" sz="1400" b="1" dirty="0">
                <a:solidFill>
                  <a:srgbClr val="0070C0"/>
                </a:solidFill>
                <a:latin typeface="Barlow Condensed" panose="00000506000000000000" pitchFamily="2" charset="0"/>
              </a:rPr>
              <a:t> de Jeunesse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arlow Condensed" panose="00000506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Indice de Jeunesse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0C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46C-48B4-AF45-9A4E74FDDFBE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46C-48B4-AF45-9A4E74FDDFBE}"/>
              </c:ext>
            </c:extLst>
          </c:dPt>
          <c:dPt>
            <c:idx val="4"/>
            <c:invertIfNegative val="0"/>
            <c:bubble3D val="0"/>
            <c:spPr>
              <a:solidFill>
                <a:srgbClr val="90C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46C-48B4-AF45-9A4E74FDDFBE}"/>
              </c:ext>
            </c:extLst>
          </c:dPt>
          <c:dPt>
            <c:idx val="5"/>
            <c:invertIfNegative val="0"/>
            <c:bubble3D val="0"/>
            <c:spPr>
              <a:solidFill>
                <a:srgbClr val="90C1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46C-48B4-AF45-9A4E74FDDFB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846C-48B4-AF45-9A4E74FDDFB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46C-48B4-AF45-9A4E74FDDFB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846C-48B4-AF45-9A4E74FDDFB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846C-48B4-AF45-9A4E74FDDFB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846C-48B4-AF45-9A4E74FDDFB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846C-48B4-AF45-9A4E74FDDFB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846C-48B4-AF45-9A4E74FDDF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Cuneo</c:v>
                </c:pt>
                <c:pt idx="1">
                  <c:v>Alpes-Maritimes</c:v>
                </c:pt>
                <c:pt idx="2">
                  <c:v>Monaco</c:v>
                </c:pt>
                <c:pt idx="3">
                  <c:v>CMTO</c:v>
                </c:pt>
                <c:pt idx="4">
                  <c:v>Hautes-Alpes</c:v>
                </c:pt>
                <c:pt idx="5">
                  <c:v>Alpes de Haute-Provence</c:v>
                </c:pt>
                <c:pt idx="6">
                  <c:v>Imperia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0.72</c:v>
                </c:pt>
                <c:pt idx="1">
                  <c:v>0.68</c:v>
                </c:pt>
                <c:pt idx="2">
                  <c:v>0.66</c:v>
                </c:pt>
                <c:pt idx="3">
                  <c:v>0.65</c:v>
                </c:pt>
                <c:pt idx="4">
                  <c:v>0.62</c:v>
                </c:pt>
                <c:pt idx="5">
                  <c:v>0.61</c:v>
                </c:pt>
                <c:pt idx="6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6C-48B4-AF45-9A4E74FDD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27095744"/>
        <c:axId val="2027096160"/>
      </c:barChart>
      <c:catAx>
        <c:axId val="2027095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27096160"/>
        <c:crosses val="autoZero"/>
        <c:auto val="1"/>
        <c:lblAlgn val="ctr"/>
        <c:lblOffset val="100"/>
        <c:noMultiLvlLbl val="0"/>
      </c:catAx>
      <c:valAx>
        <c:axId val="2027096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2709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0070C0"/>
                </a:solidFill>
                <a:latin typeface="Barlow Condensed" panose="00000506000000000000" pitchFamily="2" charset="0"/>
                <a:ea typeface="+mn-ea"/>
                <a:cs typeface="+mn-cs"/>
              </a:defRPr>
            </a:pPr>
            <a:r>
              <a:rPr lang="en-US" sz="1400" b="1" dirty="0">
                <a:solidFill>
                  <a:srgbClr val="0070C0"/>
                </a:solidFill>
                <a:latin typeface="Barlow Condensed" panose="00000506000000000000" pitchFamily="2" charset="0"/>
              </a:rPr>
              <a:t>Taille</a:t>
            </a:r>
            <a:r>
              <a:rPr lang="en-US" sz="1400" b="1" baseline="0" dirty="0">
                <a:solidFill>
                  <a:srgbClr val="0070C0"/>
                </a:solidFill>
                <a:latin typeface="Barlow Condensed" panose="00000506000000000000" pitchFamily="2" charset="0"/>
              </a:rPr>
              <a:t> </a:t>
            </a:r>
            <a:r>
              <a:rPr lang="en-US" sz="1400" b="1" baseline="0" dirty="0" err="1">
                <a:solidFill>
                  <a:srgbClr val="0070C0"/>
                </a:solidFill>
                <a:latin typeface="Barlow Condensed" panose="00000506000000000000" pitchFamily="2" charset="0"/>
              </a:rPr>
              <a:t>moyenne</a:t>
            </a:r>
            <a:r>
              <a:rPr lang="en-US" sz="1400" b="1" baseline="0" dirty="0">
                <a:solidFill>
                  <a:srgbClr val="0070C0"/>
                </a:solidFill>
                <a:latin typeface="Barlow Condensed" panose="00000506000000000000" pitchFamily="2" charset="0"/>
              </a:rPr>
              <a:t> des ménages</a:t>
            </a:r>
            <a:endParaRPr lang="en-US" sz="1400" b="1" dirty="0">
              <a:solidFill>
                <a:srgbClr val="0070C0"/>
              </a:solidFill>
              <a:latin typeface="Barlow Condensed" panose="00000506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70C0"/>
              </a:solidFill>
              <a:latin typeface="Barlow Condensed" panose="00000506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Taille moyenne des ménages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965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FF2-46AE-8F2C-991C27B19FB0}"/>
              </c:ext>
            </c:extLst>
          </c:dPt>
          <c:dPt>
            <c:idx val="1"/>
            <c:invertIfNegative val="0"/>
            <c:bubble3D val="0"/>
            <c:spPr>
              <a:solidFill>
                <a:srgbClr val="1965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F2-46AE-8F2C-991C27B19FB0}"/>
              </c:ext>
            </c:extLst>
          </c:dPt>
          <c:dPt>
            <c:idx val="5"/>
            <c:invertIfNegative val="0"/>
            <c:bubble3D val="0"/>
            <c:spPr>
              <a:solidFill>
                <a:srgbClr val="1965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FF2-46AE-8F2C-991C27B19FB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FF2-46AE-8F2C-991C27B19FB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FF2-46AE-8F2C-991C27B19FB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FF2-46AE-8F2C-991C27B19FB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FF2-46AE-8F2C-991C27B19FB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FF2-46AE-8F2C-991C27B19FB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FF2-46AE-8F2C-991C27B19FB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BFF2-46AE-8F2C-991C27B19F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Cuneo</c:v>
                </c:pt>
                <c:pt idx="1">
                  <c:v>CMTO</c:v>
                </c:pt>
                <c:pt idx="2">
                  <c:v>Alpes-Maritimes</c:v>
                </c:pt>
                <c:pt idx="3">
                  <c:v>Alpes de Haute-Provence</c:v>
                </c:pt>
                <c:pt idx="4">
                  <c:v>Hautes-Alpes</c:v>
                </c:pt>
                <c:pt idx="5">
                  <c:v>Imperia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2.08</c:v>
                </c:pt>
                <c:pt idx="2">
                  <c:v>2.0499999999999998</c:v>
                </c:pt>
                <c:pt idx="3">
                  <c:v>2.02</c:v>
                </c:pt>
                <c:pt idx="4">
                  <c:v>1.99</c:v>
                </c:pt>
                <c:pt idx="5">
                  <c:v>1.99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FF2-46AE-8F2C-991C27B19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27095744"/>
        <c:axId val="2027096160"/>
      </c:barChart>
      <c:catAx>
        <c:axId val="2027095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27096160"/>
        <c:crosses val="autoZero"/>
        <c:auto val="1"/>
        <c:lblAlgn val="ctr"/>
        <c:lblOffset val="100"/>
        <c:noMultiLvlLbl val="0"/>
      </c:catAx>
      <c:valAx>
        <c:axId val="2027096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2709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0070C0"/>
                </a:solidFill>
                <a:latin typeface="Barlow Condensed" panose="00000506000000000000" pitchFamily="2" charset="0"/>
                <a:ea typeface="+mn-ea"/>
                <a:cs typeface="+mn-cs"/>
              </a:defRPr>
            </a:pPr>
            <a:r>
              <a:rPr lang="fr-FR" sz="1600" b="1" dirty="0">
                <a:solidFill>
                  <a:srgbClr val="0070C0"/>
                </a:solidFill>
                <a:latin typeface="Barlow Condensed" panose="00000506000000000000" pitchFamily="2" charset="0"/>
              </a:rPr>
              <a:t>Principale occupation des sols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70C0"/>
              </a:solidFill>
              <a:latin typeface="Barlow Condensed" panose="00000506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Surfaces agricoles</c:v>
                </c:pt>
              </c:strCache>
            </c:strRef>
          </c:tx>
          <c:spPr>
            <a:solidFill>
              <a:srgbClr val="E7FDC6"/>
            </a:solidFill>
            <a:ln>
              <a:noFill/>
            </a:ln>
            <a:effectLst/>
          </c:spPr>
          <c:invertIfNegative val="0"/>
          <c:cat>
            <c:strRef>
              <c:f>Feuil1!$A$2:$A$9</c:f>
              <c:strCache>
                <c:ptCount val="7"/>
                <c:pt idx="0">
                  <c:v>Monaco</c:v>
                </c:pt>
                <c:pt idx="1">
                  <c:v>Imperia</c:v>
                </c:pt>
                <c:pt idx="2">
                  <c:v>Cuneo</c:v>
                </c:pt>
                <c:pt idx="3">
                  <c:v>CMTO</c:v>
                </c:pt>
                <c:pt idx="4">
                  <c:v>Hautes-Alpes</c:v>
                </c:pt>
                <c:pt idx="5">
                  <c:v>Alpes-de-Haute-Provence</c:v>
                </c:pt>
                <c:pt idx="6">
                  <c:v>Alpes-Maritimes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26358.106800000001</c:v>
                </c:pt>
                <c:pt idx="2">
                  <c:v>284642.45500000002</c:v>
                </c:pt>
                <c:pt idx="3">
                  <c:v>234576.946</c:v>
                </c:pt>
                <c:pt idx="4">
                  <c:v>85789.174799999993</c:v>
                </c:pt>
                <c:pt idx="5">
                  <c:v>132215.55100000001</c:v>
                </c:pt>
                <c:pt idx="6">
                  <c:v>16583.801200000002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C5-4AAD-8567-B8ECB0B45BE1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Surfaces artificialisées</c:v>
                </c:pt>
              </c:strCache>
            </c:strRef>
          </c:tx>
          <c:spPr>
            <a:solidFill>
              <a:srgbClr val="C3C3C3"/>
            </a:solidFill>
            <a:ln>
              <a:noFill/>
            </a:ln>
            <a:effectLst/>
          </c:spPr>
          <c:invertIfNegative val="0"/>
          <c:cat>
            <c:strRef>
              <c:f>Feuil1!$A$2:$A$9</c:f>
              <c:strCache>
                <c:ptCount val="7"/>
                <c:pt idx="0">
                  <c:v>Monaco</c:v>
                </c:pt>
                <c:pt idx="1">
                  <c:v>Imperia</c:v>
                </c:pt>
                <c:pt idx="2">
                  <c:v>Cuneo</c:v>
                </c:pt>
                <c:pt idx="3">
                  <c:v>CMTO</c:v>
                </c:pt>
                <c:pt idx="4">
                  <c:v>Hautes-Alpes</c:v>
                </c:pt>
                <c:pt idx="5">
                  <c:v>Alpes-de-Haute-Provence</c:v>
                </c:pt>
                <c:pt idx="6">
                  <c:v>Alpes-Maritimes</c:v>
                </c:pt>
              </c:strCache>
            </c:strRef>
          </c:cat>
          <c:val>
            <c:numRef>
              <c:f>Feuil1!$C$2:$C$9</c:f>
              <c:numCache>
                <c:formatCode>General</c:formatCode>
                <c:ptCount val="8"/>
                <c:pt idx="0">
                  <c:v>2.0790000000000002</c:v>
                </c:pt>
                <c:pt idx="1">
                  <c:v>3130.3136599999998</c:v>
                </c:pt>
                <c:pt idx="2">
                  <c:v>20287.081600000001</c:v>
                </c:pt>
                <c:pt idx="3">
                  <c:v>53171.767500000002</c:v>
                </c:pt>
                <c:pt idx="4">
                  <c:v>8206.2770199999995</c:v>
                </c:pt>
                <c:pt idx="5">
                  <c:v>10031.8709</c:v>
                </c:pt>
                <c:pt idx="6">
                  <c:v>41195.810700000002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C5-4AAD-8567-B8ECB0B45BE1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Fôrets et milieux naturels</c:v>
                </c:pt>
              </c:strCache>
            </c:strRef>
          </c:tx>
          <c:spPr>
            <a:solidFill>
              <a:srgbClr val="94C275"/>
            </a:solidFill>
            <a:ln>
              <a:noFill/>
            </a:ln>
            <a:effectLst/>
          </c:spPr>
          <c:invertIfNegative val="0"/>
          <c:cat>
            <c:strRef>
              <c:f>Feuil1!$A$2:$A$9</c:f>
              <c:strCache>
                <c:ptCount val="7"/>
                <c:pt idx="0">
                  <c:v>Monaco</c:v>
                </c:pt>
                <c:pt idx="1">
                  <c:v>Imperia</c:v>
                </c:pt>
                <c:pt idx="2">
                  <c:v>Cuneo</c:v>
                </c:pt>
                <c:pt idx="3">
                  <c:v>CMTO</c:v>
                </c:pt>
                <c:pt idx="4">
                  <c:v>Hautes-Alpes</c:v>
                </c:pt>
                <c:pt idx="5">
                  <c:v>Alpes-de-Haute-Provence</c:v>
                </c:pt>
                <c:pt idx="6">
                  <c:v>Alpes-Maritimes</c:v>
                </c:pt>
              </c:strCache>
            </c:strRef>
          </c:cat>
          <c:val>
            <c:numRef>
              <c:f>Feuil1!$D$2:$D$9</c:f>
              <c:numCache>
                <c:formatCode>General</c:formatCode>
                <c:ptCount val="8"/>
                <c:pt idx="0">
                  <c:v>0</c:v>
                </c:pt>
                <c:pt idx="1">
                  <c:v>85970.373600000006</c:v>
                </c:pt>
                <c:pt idx="2">
                  <c:v>383679.43400000001</c:v>
                </c:pt>
                <c:pt idx="3">
                  <c:v>391899.15600000002</c:v>
                </c:pt>
                <c:pt idx="4">
                  <c:v>473372.27100000001</c:v>
                </c:pt>
                <c:pt idx="5">
                  <c:v>554252.46200000006</c:v>
                </c:pt>
                <c:pt idx="6">
                  <c:v>371124.23300000001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C5-4AAD-8567-B8ECB0B45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5389600"/>
        <c:axId val="2075387520"/>
      </c:barChart>
      <c:catAx>
        <c:axId val="2075389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75387520"/>
        <c:crosses val="autoZero"/>
        <c:auto val="1"/>
        <c:lblAlgn val="ctr"/>
        <c:lblOffset val="100"/>
        <c:noMultiLvlLbl val="0"/>
      </c:catAx>
      <c:valAx>
        <c:axId val="2075387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75389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70C0"/>
              </a:solidFill>
              <a:latin typeface="Barlow" panose="00000500000000000000" pitchFamily="2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Feuil1!$A$2:$B$8</cx:f>
        <cx:lvl ptCount="7">
          <cx:pt idx="0">Imperia</cx:pt>
          <cx:pt idx="1">Cuneo</cx:pt>
          <cx:pt idx="2">CMTO</cx:pt>
          <cx:pt idx="4">Alpes-de-Haute-Provence</cx:pt>
          <cx:pt idx="5">Alpes-Maritimes</cx:pt>
          <cx:pt idx="6">Hautes-Alpes</cx:pt>
        </cx:lvl>
        <cx:lvl ptCount="7">
          <cx:pt idx="0">ITALIE</cx:pt>
          <cx:pt idx="1">ITALIE</cx:pt>
          <cx:pt idx="2">ITALIE</cx:pt>
          <cx:pt idx="3">MONACO</cx:pt>
          <cx:pt idx="4">FRANCE</cx:pt>
          <cx:pt idx="5">FRANCE</cx:pt>
          <cx:pt idx="6">FRANCE</cx:pt>
        </cx:lvl>
        <cx:lvl ptCount="0"/>
      </cx:strDim>
      <cx:numDim type="size">
        <cx:f>Feuil1!$C$2:$C$8</cx:f>
        <cx:lvl ptCount="7" formatCode="Standard">
          <cx:pt idx="0">1156.8140000000001</cx:pt>
          <cx:pt idx="1">6897.7179999999998</cx:pt>
          <cx:pt idx="2">6829.8209999999999</cx:pt>
          <cx:pt idx="3">2</cx:pt>
          <cx:pt idx="4">6993.3980000000001</cx:pt>
          <cx:pt idx="5">4294.8959999999997</cx:pt>
          <cx:pt idx="6">5698.0150000000003</cx:pt>
        </cx:lvl>
      </cx:numDim>
    </cx:data>
  </cx:chartData>
  <cx:chart>
    <cx:plotArea>
      <cx:plotAreaRegion>
        <cx:series layoutId="sunburst" uniqueId="{DB145A16-6289-4482-8427-3E1CDFBA04FC}">
          <cx:tx>
            <cx:txData>
              <cx:f>Feuil1!$C$1</cx:f>
              <cx:v>Série 1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>
                    <a:latin typeface="Barlow" panose="00000500000000000000" pitchFamily="2" charset="0"/>
                    <a:ea typeface="Barlow" panose="00000500000000000000" pitchFamily="2" charset="0"/>
                    <a:cs typeface="Barlow" panose="00000500000000000000" pitchFamily="2" charset="0"/>
                  </a:defRPr>
                </a:pPr>
                <a:endParaRPr lang="fr-FR" sz="1197" b="0" i="0" u="none" strike="noStrike" baseline="0">
                  <a:solidFill>
                    <a:srgbClr val="FFFFFF"/>
                  </a:solidFill>
                  <a:latin typeface="Barlow" panose="00000500000000000000" pitchFamily="2" charset="0"/>
                </a:endParaRPr>
              </a:p>
            </cx:txPr>
            <cx:visibility seriesName="0" categoryName="1" value="0"/>
          </cx:dataLabels>
          <cx:dataId val="0"/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Feuil1!$A$2:$B$8</cx:f>
        <cx:lvl ptCount="7">
          <cx:pt idx="0">CMTO</cx:pt>
          <cx:pt idx="1">Cuneo</cx:pt>
          <cx:pt idx="2">Imperia </cx:pt>
          <cx:pt idx="3">Monaco</cx:pt>
          <cx:pt idx="4">Alpes-de-Haute-Provence</cx:pt>
          <cx:pt idx="5">Hautes-Alpes</cx:pt>
          <cx:pt idx="6">Alpes-Maritimes</cx:pt>
        </cx:lvl>
        <cx:lvl ptCount="7">
          <cx:pt idx="0">ITALIE</cx:pt>
          <cx:pt idx="1">ITALIE</cx:pt>
          <cx:pt idx="2">ITALIE</cx:pt>
          <cx:pt idx="3">MONACO</cx:pt>
          <cx:pt idx="4">FRANCE</cx:pt>
          <cx:pt idx="5">FRANCE</cx:pt>
          <cx:pt idx="6">FRANCE</cx:pt>
        </cx:lvl>
        <cx:lvl ptCount="0"/>
      </cx:strDim>
      <cx:numDim type="size">
        <cx:f>Feuil1!$C$2:$C$8</cx:f>
        <cx:lvl ptCount="7" formatCode="Standard">
          <cx:pt idx="0">2219206</cx:pt>
          <cx:pt idx="1">581798</cx:pt>
          <cx:pt idx="2">208670</cx:pt>
          <cx:pt idx="3">38367</cx:pt>
          <cx:pt idx="4">166077</cx:pt>
          <cx:pt idx="5">140976</cx:pt>
          <cx:pt idx="6">1103941</cx:pt>
        </cx:lvl>
      </cx:numDim>
    </cx:data>
  </cx:chartData>
  <cx:chart>
    <cx:plotArea>
      <cx:plotAreaRegion>
        <cx:series layoutId="sunburst" uniqueId="{2C610C3C-24A8-499E-B87B-0DD61A601D6F}">
          <cx:tx>
            <cx:txData>
              <cx:f>Feuil1!$C$1</cx:f>
              <cx:v>Série 1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>
                    <a:latin typeface="Barlow" panose="00000500000000000000" pitchFamily="2" charset="0"/>
                    <a:ea typeface="Barlow" panose="00000500000000000000" pitchFamily="2" charset="0"/>
                    <a:cs typeface="Barlow" panose="00000500000000000000" pitchFamily="2" charset="0"/>
                  </a:defRPr>
                </a:pPr>
                <a:endParaRPr lang="fr-FR" sz="1197" b="0" i="0" u="none" strike="noStrike" baseline="0">
                  <a:solidFill>
                    <a:srgbClr val="FFFFFF"/>
                  </a:solidFill>
                  <a:latin typeface="Barlow" panose="00000500000000000000" pitchFamily="2" charset="0"/>
                </a:endParaRPr>
              </a:p>
            </cx:txPr>
            <cx:visibility seriesName="0" categoryName="1" value="0"/>
            <cx:dataLabel idx="7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/>
                  </a:pPr>
                  <a:r>
                    <a:rPr lang="fr-FR" sz="800" b="0" i="0" u="none" strike="noStrike" baseline="0">
                      <a:solidFill>
                        <a:srgbClr val="FFFFFF"/>
                      </a:solidFill>
                      <a:latin typeface="Arial"/>
                    </a:rPr>
                    <a:t>Alpes-de-Haute-Provence</a:t>
                  </a:r>
                </a:p>
              </cx:txPr>
            </cx:dataLabel>
            <cx:dataLabel idx="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/>
                  </a:pPr>
                  <a:r>
                    <a:rPr lang="fr-FR" sz="800" b="0" i="0" u="none" strike="noStrike" baseline="0">
                      <a:solidFill>
                        <a:srgbClr val="FFFFFF"/>
                      </a:solidFill>
                      <a:latin typeface="Arial"/>
                    </a:rPr>
                    <a:t>Hautes-Alpes</a:t>
                  </a:r>
                </a:p>
              </cx:txPr>
            </cx:dataLabel>
          </cx:dataLabels>
          <cx:dataId val="0"/>
        </cx:series>
      </cx:plotAreaRegion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Feuil1!$A$41:$B$47</cx:f>
        <cx:lvl ptCount="7">
          <cx:pt idx="0">CMTO</cx:pt>
          <cx:pt idx="1">Cuneo</cx:pt>
          <cx:pt idx="2">Imperia </cx:pt>
          <cx:pt idx="3">Monaco</cx:pt>
          <cx:pt idx="4">Alpes-de-Haute-Provence</cx:pt>
          <cx:pt idx="5">Hautes-Alpes</cx:pt>
          <cx:pt idx="6">Alpes-Maritimes</cx:pt>
        </cx:lvl>
        <cx:lvl ptCount="7">
          <cx:pt idx="0">ITALIE</cx:pt>
          <cx:pt idx="1">ITALIE</cx:pt>
          <cx:pt idx="2">ITALIE</cx:pt>
          <cx:pt idx="3">MONACO</cx:pt>
          <cx:pt idx="4">FRANCE</cx:pt>
          <cx:pt idx="5">FRANCE</cx:pt>
          <cx:pt idx="6">FRANCE</cx:pt>
        </cx:lvl>
      </cx:strDim>
      <cx:numDim type="size">
        <cx:f>Feuil1!$C$41:$C$47</cx:f>
        <cx:lvl ptCount="7" formatCode="Standard">
          <cx:pt idx="0">312</cx:pt>
          <cx:pt idx="1">247</cx:pt>
          <cx:pt idx="2">66</cx:pt>
          <cx:pt idx="3">1</cx:pt>
          <cx:pt idx="4">198</cx:pt>
          <cx:pt idx="5">162</cx:pt>
          <cx:pt idx="6">163</cx:pt>
        </cx:lvl>
      </cx:numDim>
    </cx:data>
  </cx:chartData>
  <cx:chart>
    <cx:plotArea>
      <cx:plotAreaRegion>
        <cx:series layoutId="sunburst" uniqueId="{CBC7006F-2C21-4215-870D-AD2D7149DC48}"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200">
                    <a:latin typeface="Barlow" panose="00000500000000000000" pitchFamily="2" charset="0"/>
                    <a:ea typeface="Barlow" panose="00000500000000000000" pitchFamily="2" charset="0"/>
                    <a:cs typeface="Barlow" panose="00000500000000000000" pitchFamily="2" charset="0"/>
                  </a:defRPr>
                </a:pPr>
                <a:endParaRPr lang="fr-FR" sz="1200" b="0" i="0" u="none" strike="noStrike" baseline="0">
                  <a:solidFill>
                    <a:srgbClr val="FFFFFF"/>
                  </a:solidFill>
                  <a:latin typeface="Barlow" panose="00000500000000000000" pitchFamily="2" charset="0"/>
                </a:endParaRPr>
              </a:p>
            </cx:txPr>
            <cx:visibility seriesName="0" categoryName="1" value="0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fr-FR" sz="1200" b="0" i="0" u="none" strike="noStrike" baseline="0">
                      <a:solidFill>
                        <a:srgbClr val="FFFFFF"/>
                      </a:solidFill>
                      <a:latin typeface="Barlow" panose="00000500000000000000" pitchFamily="2" charset="0"/>
                    </a:rPr>
                    <a:t>ITALIE</a:t>
                  </a:r>
                </a:p>
              </cx:txPr>
            </cx:dataLabel>
            <cx:dataLabel idx="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fr-FR" sz="1200" b="0" i="0" u="none" strike="noStrike" baseline="0">
                      <a:solidFill>
                        <a:srgbClr val="FFFFFF"/>
                      </a:solidFill>
                      <a:latin typeface="Barlow" panose="00000500000000000000" pitchFamily="2" charset="0"/>
                    </a:rPr>
                    <a:t>FRANCE</a:t>
                  </a:r>
                </a:p>
              </cx:txPr>
            </cx:dataLabel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70BE32-4A78-4FBD-A731-13EC9DE5FAA2}" type="doc">
      <dgm:prSet loTypeId="urn:microsoft.com/office/officeart/2005/8/layout/pyramid2" loCatId="pyramid" qsTypeId="urn:microsoft.com/office/officeart/2005/8/quickstyle/simple1" qsCatId="simple" csTypeId="urn:microsoft.com/office/officeart/2005/8/colors/accent1_3" csCatId="accent1" phldr="1"/>
      <dgm:spPr/>
    </dgm:pt>
    <dgm:pt modelId="{A7997817-CDB9-4E15-ABB6-CB92C407F243}">
      <dgm:prSet phldrT="[Texte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fr-FR" sz="1400" dirty="0">
              <a:latin typeface="Barlow" panose="00000500000000000000" pitchFamily="2" charset="0"/>
            </a:rPr>
            <a:t>IMSEE</a:t>
          </a:r>
        </a:p>
        <a:p>
          <a:r>
            <a:rPr lang="fr-FR" sz="1400" dirty="0">
              <a:latin typeface="Barlow" panose="00000500000000000000" pitchFamily="2" charset="0"/>
            </a:rPr>
            <a:t>Service SIG</a:t>
          </a:r>
        </a:p>
      </dgm:t>
    </dgm:pt>
    <dgm:pt modelId="{68AFA63F-5EA6-4403-AC2E-60ABC6099188}" type="parTrans" cxnId="{2214ABE0-4AC8-4915-A341-1CD814869276}">
      <dgm:prSet/>
      <dgm:spPr/>
      <dgm:t>
        <a:bodyPr/>
        <a:lstStyle/>
        <a:p>
          <a:endParaRPr lang="fr-FR"/>
        </a:p>
      </dgm:t>
    </dgm:pt>
    <dgm:pt modelId="{334438BA-8B9A-425B-A723-BAC58871F03D}" type="sibTrans" cxnId="{2214ABE0-4AC8-4915-A341-1CD814869276}">
      <dgm:prSet/>
      <dgm:spPr/>
      <dgm:t>
        <a:bodyPr/>
        <a:lstStyle/>
        <a:p>
          <a:endParaRPr lang="fr-FR"/>
        </a:p>
      </dgm:t>
    </dgm:pt>
    <dgm:pt modelId="{62A86B97-E3A4-46AA-BA36-BF035F8955B3}">
      <dgm:prSet phldrT="[Texte]"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fr-FR" sz="1400" dirty="0">
              <a:latin typeface="Barlow" panose="00000500000000000000" pitchFamily="2" charset="0"/>
            </a:rPr>
            <a:t>INSEE : Recensement</a:t>
          </a:r>
        </a:p>
        <a:p>
          <a:r>
            <a:rPr lang="fr-FR" sz="1400" dirty="0">
              <a:latin typeface="Barlow" panose="00000500000000000000" pitchFamily="2" charset="0"/>
            </a:rPr>
            <a:t>IGN : BD TOPO</a:t>
          </a:r>
        </a:p>
        <a:p>
          <a:r>
            <a:rPr lang="fr-FR" sz="1400" dirty="0" err="1">
              <a:latin typeface="Barlow" panose="00000500000000000000" pitchFamily="2" charset="0"/>
            </a:rPr>
            <a:t>Data.gouv</a:t>
          </a:r>
          <a:endParaRPr lang="fr-FR" sz="1400" dirty="0">
            <a:latin typeface="Barlow" panose="00000500000000000000" pitchFamily="2" charset="0"/>
          </a:endParaRPr>
        </a:p>
      </dgm:t>
    </dgm:pt>
    <dgm:pt modelId="{C2C19E30-540D-4B5E-9692-1C72A0ACAB5A}" type="parTrans" cxnId="{9B8C0602-14A1-4384-82A6-788A4C24182E}">
      <dgm:prSet/>
      <dgm:spPr/>
      <dgm:t>
        <a:bodyPr/>
        <a:lstStyle/>
        <a:p>
          <a:endParaRPr lang="fr-FR"/>
        </a:p>
      </dgm:t>
    </dgm:pt>
    <dgm:pt modelId="{937CC7F8-F6DB-4D99-9C69-CD59704CB911}" type="sibTrans" cxnId="{9B8C0602-14A1-4384-82A6-788A4C24182E}">
      <dgm:prSet/>
      <dgm:spPr/>
      <dgm:t>
        <a:bodyPr/>
        <a:lstStyle/>
        <a:p>
          <a:endParaRPr lang="fr-FR"/>
        </a:p>
      </dgm:t>
    </dgm:pt>
    <dgm:pt modelId="{54A389F0-81BC-4945-A8E3-FA82E9CADD94}">
      <dgm:prSet phldrT="[Texte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fr-FR" sz="1400" dirty="0">
              <a:latin typeface="Barlow" panose="00000500000000000000" pitchFamily="2" charset="0"/>
            </a:rPr>
            <a:t>ISTAT</a:t>
          </a:r>
        </a:p>
        <a:p>
          <a:r>
            <a:rPr lang="fr-FR" sz="1400" dirty="0" err="1">
              <a:latin typeface="Barlow" panose="00000500000000000000" pitchFamily="2" charset="0"/>
            </a:rPr>
            <a:t>Geoportale</a:t>
          </a:r>
          <a:r>
            <a:rPr lang="fr-FR" sz="1400" dirty="0">
              <a:latin typeface="Barlow" panose="00000500000000000000" pitchFamily="2" charset="0"/>
            </a:rPr>
            <a:t> </a:t>
          </a:r>
          <a:r>
            <a:rPr lang="fr-FR" sz="1400" dirty="0" err="1">
              <a:latin typeface="Barlow" panose="00000500000000000000" pitchFamily="2" charset="0"/>
            </a:rPr>
            <a:t>Liguria</a:t>
          </a:r>
          <a:endParaRPr lang="fr-FR" sz="1400" dirty="0">
            <a:latin typeface="Barlow" panose="00000500000000000000" pitchFamily="2" charset="0"/>
          </a:endParaRPr>
        </a:p>
        <a:p>
          <a:r>
            <a:rPr lang="fr-FR" sz="1400" dirty="0" err="1">
              <a:latin typeface="Barlow" panose="00000500000000000000" pitchFamily="2" charset="0"/>
            </a:rPr>
            <a:t>Geoportale</a:t>
          </a:r>
          <a:r>
            <a:rPr lang="fr-FR" sz="1400" dirty="0">
              <a:latin typeface="Barlow" panose="00000500000000000000" pitchFamily="2" charset="0"/>
            </a:rPr>
            <a:t> </a:t>
          </a:r>
          <a:r>
            <a:rPr lang="fr-FR" sz="1400" dirty="0" err="1">
              <a:latin typeface="Barlow" panose="00000500000000000000" pitchFamily="2" charset="0"/>
            </a:rPr>
            <a:t>Piemonte</a:t>
          </a:r>
          <a:endParaRPr lang="fr-FR" sz="1400" dirty="0">
            <a:latin typeface="Barlow" panose="00000500000000000000" pitchFamily="2" charset="0"/>
          </a:endParaRPr>
        </a:p>
      </dgm:t>
    </dgm:pt>
    <dgm:pt modelId="{DE7B2D95-F127-458B-AB0B-50099CBA8300}" type="parTrans" cxnId="{179992F9-A29F-491E-A9C7-C3875EBA9F84}">
      <dgm:prSet/>
      <dgm:spPr/>
      <dgm:t>
        <a:bodyPr/>
        <a:lstStyle/>
        <a:p>
          <a:endParaRPr lang="fr-FR"/>
        </a:p>
      </dgm:t>
    </dgm:pt>
    <dgm:pt modelId="{AACC4E29-805A-4785-99F1-62375592E4A7}" type="sibTrans" cxnId="{179992F9-A29F-491E-A9C7-C3875EBA9F84}">
      <dgm:prSet/>
      <dgm:spPr/>
      <dgm:t>
        <a:bodyPr/>
        <a:lstStyle/>
        <a:p>
          <a:endParaRPr lang="fr-FR"/>
        </a:p>
      </dgm:t>
    </dgm:pt>
    <dgm:pt modelId="{6D637C31-1A69-429C-9661-298BEF089426}">
      <dgm:prSet custT="1"/>
      <dgm:spPr>
        <a:ln>
          <a:solidFill>
            <a:srgbClr val="C3C3C3"/>
          </a:solidFill>
        </a:ln>
      </dgm:spPr>
      <dgm:t>
        <a:bodyPr/>
        <a:lstStyle/>
        <a:p>
          <a:r>
            <a:rPr lang="fr-FR" sz="1400" dirty="0" err="1">
              <a:latin typeface="Barlow" panose="00000500000000000000" pitchFamily="2" charset="0"/>
            </a:rPr>
            <a:t>Eurographics</a:t>
          </a:r>
          <a:endParaRPr lang="fr-FR" sz="1400" dirty="0">
            <a:latin typeface="Barlow" panose="00000500000000000000" pitchFamily="2" charset="0"/>
          </a:endParaRPr>
        </a:p>
        <a:p>
          <a:r>
            <a:rPr lang="fr-FR" sz="1400" dirty="0" err="1">
              <a:latin typeface="Barlow" panose="00000500000000000000" pitchFamily="2" charset="0"/>
            </a:rPr>
            <a:t>Copernicus</a:t>
          </a:r>
          <a:endParaRPr lang="fr-FR" sz="1400" dirty="0">
            <a:latin typeface="Barlow" panose="00000500000000000000" pitchFamily="2" charset="0"/>
          </a:endParaRPr>
        </a:p>
      </dgm:t>
    </dgm:pt>
    <dgm:pt modelId="{2597D82F-4CAA-4624-9510-C57026EA27EF}" type="parTrans" cxnId="{8106222E-2674-4113-9969-58C9DDBEE957}">
      <dgm:prSet/>
      <dgm:spPr/>
      <dgm:t>
        <a:bodyPr/>
        <a:lstStyle/>
        <a:p>
          <a:endParaRPr lang="fr-FR"/>
        </a:p>
      </dgm:t>
    </dgm:pt>
    <dgm:pt modelId="{007A7D52-65F3-4D55-AA0F-7A43191A44ED}" type="sibTrans" cxnId="{8106222E-2674-4113-9969-58C9DDBEE957}">
      <dgm:prSet/>
      <dgm:spPr/>
      <dgm:t>
        <a:bodyPr/>
        <a:lstStyle/>
        <a:p>
          <a:endParaRPr lang="fr-FR"/>
        </a:p>
      </dgm:t>
    </dgm:pt>
    <dgm:pt modelId="{6FD71C1F-D546-4C24-A17A-1B432FAED523}" type="pres">
      <dgm:prSet presAssocID="{3C70BE32-4A78-4FBD-A731-13EC9DE5FAA2}" presName="compositeShape" presStyleCnt="0">
        <dgm:presLayoutVars>
          <dgm:dir/>
          <dgm:resizeHandles/>
        </dgm:presLayoutVars>
      </dgm:prSet>
      <dgm:spPr/>
    </dgm:pt>
    <dgm:pt modelId="{1B46F411-FE18-488F-B330-B91C818CD080}" type="pres">
      <dgm:prSet presAssocID="{3C70BE32-4A78-4FBD-A731-13EC9DE5FAA2}" presName="pyramid" presStyleLbl="node1" presStyleIdx="0" presStyleCnt="1" custLinFactNeighborX="-5311" custLinFactNeighborY="430"/>
      <dgm:spPr/>
    </dgm:pt>
    <dgm:pt modelId="{3CDAAABD-D129-47B1-942E-BD2CA89837C7}" type="pres">
      <dgm:prSet presAssocID="{3C70BE32-4A78-4FBD-A731-13EC9DE5FAA2}" presName="theList" presStyleCnt="0"/>
      <dgm:spPr/>
    </dgm:pt>
    <dgm:pt modelId="{CF20DFA7-5A60-493A-AB10-B1D3CC303FBF}" type="pres">
      <dgm:prSet presAssocID="{A7997817-CDB9-4E15-ABB6-CB92C407F243}" presName="aNode" presStyleLbl="fgAcc1" presStyleIdx="0" presStyleCnt="4">
        <dgm:presLayoutVars>
          <dgm:bulletEnabled val="1"/>
        </dgm:presLayoutVars>
      </dgm:prSet>
      <dgm:spPr/>
    </dgm:pt>
    <dgm:pt modelId="{B8E52DB5-8FC8-4E55-BEEC-B89C565A41FD}" type="pres">
      <dgm:prSet presAssocID="{A7997817-CDB9-4E15-ABB6-CB92C407F243}" presName="aSpace" presStyleCnt="0"/>
      <dgm:spPr/>
    </dgm:pt>
    <dgm:pt modelId="{71A102F8-DCC4-4889-B53F-BF0EC1C979DC}" type="pres">
      <dgm:prSet presAssocID="{62A86B97-E3A4-46AA-BA36-BF035F8955B3}" presName="aNode" presStyleLbl="fgAcc1" presStyleIdx="1" presStyleCnt="4">
        <dgm:presLayoutVars>
          <dgm:bulletEnabled val="1"/>
        </dgm:presLayoutVars>
      </dgm:prSet>
      <dgm:spPr/>
    </dgm:pt>
    <dgm:pt modelId="{BD3B2324-15EB-463C-97B2-E3B6D42FAD36}" type="pres">
      <dgm:prSet presAssocID="{62A86B97-E3A4-46AA-BA36-BF035F8955B3}" presName="aSpace" presStyleCnt="0"/>
      <dgm:spPr/>
    </dgm:pt>
    <dgm:pt modelId="{54565669-AC49-43FF-881E-BC3EE69A85AC}" type="pres">
      <dgm:prSet presAssocID="{54A389F0-81BC-4945-A8E3-FA82E9CADD94}" presName="aNode" presStyleLbl="fgAcc1" presStyleIdx="2" presStyleCnt="4">
        <dgm:presLayoutVars>
          <dgm:bulletEnabled val="1"/>
        </dgm:presLayoutVars>
      </dgm:prSet>
      <dgm:spPr/>
    </dgm:pt>
    <dgm:pt modelId="{1CA7555A-6753-49CD-946D-70E11E87AAC8}" type="pres">
      <dgm:prSet presAssocID="{54A389F0-81BC-4945-A8E3-FA82E9CADD94}" presName="aSpace" presStyleCnt="0"/>
      <dgm:spPr/>
    </dgm:pt>
    <dgm:pt modelId="{5BDED325-42B5-4E2F-B03E-2120DA4D1A12}" type="pres">
      <dgm:prSet presAssocID="{6D637C31-1A69-429C-9661-298BEF089426}" presName="aNode" presStyleLbl="fgAcc1" presStyleIdx="3" presStyleCnt="4">
        <dgm:presLayoutVars>
          <dgm:bulletEnabled val="1"/>
        </dgm:presLayoutVars>
      </dgm:prSet>
      <dgm:spPr/>
    </dgm:pt>
    <dgm:pt modelId="{A886909A-BDB2-4921-A068-D46BF7CDF41E}" type="pres">
      <dgm:prSet presAssocID="{6D637C31-1A69-429C-9661-298BEF089426}" presName="aSpace" presStyleCnt="0"/>
      <dgm:spPr/>
    </dgm:pt>
  </dgm:ptLst>
  <dgm:cxnLst>
    <dgm:cxn modelId="{9B8C0602-14A1-4384-82A6-788A4C24182E}" srcId="{3C70BE32-4A78-4FBD-A731-13EC9DE5FAA2}" destId="{62A86B97-E3A4-46AA-BA36-BF035F8955B3}" srcOrd="1" destOrd="0" parTransId="{C2C19E30-540D-4B5E-9692-1C72A0ACAB5A}" sibTransId="{937CC7F8-F6DB-4D99-9C69-CD59704CB911}"/>
    <dgm:cxn modelId="{805D922D-2007-4C36-9E82-B859D88A5A5A}" type="presOf" srcId="{54A389F0-81BC-4945-A8E3-FA82E9CADD94}" destId="{54565669-AC49-43FF-881E-BC3EE69A85AC}" srcOrd="0" destOrd="0" presId="urn:microsoft.com/office/officeart/2005/8/layout/pyramid2"/>
    <dgm:cxn modelId="{8106222E-2674-4113-9969-58C9DDBEE957}" srcId="{3C70BE32-4A78-4FBD-A731-13EC9DE5FAA2}" destId="{6D637C31-1A69-429C-9661-298BEF089426}" srcOrd="3" destOrd="0" parTransId="{2597D82F-4CAA-4624-9510-C57026EA27EF}" sibTransId="{007A7D52-65F3-4D55-AA0F-7A43191A44ED}"/>
    <dgm:cxn modelId="{924BE030-5DE0-49F4-9FBF-6B54B389949A}" type="presOf" srcId="{3C70BE32-4A78-4FBD-A731-13EC9DE5FAA2}" destId="{6FD71C1F-D546-4C24-A17A-1B432FAED523}" srcOrd="0" destOrd="0" presId="urn:microsoft.com/office/officeart/2005/8/layout/pyramid2"/>
    <dgm:cxn modelId="{AA1D7464-BA02-4FEA-8BB1-3EDB23B3C668}" type="presOf" srcId="{A7997817-CDB9-4E15-ABB6-CB92C407F243}" destId="{CF20DFA7-5A60-493A-AB10-B1D3CC303FBF}" srcOrd="0" destOrd="0" presId="urn:microsoft.com/office/officeart/2005/8/layout/pyramid2"/>
    <dgm:cxn modelId="{7FC69AB7-792F-4DBB-B908-3C0C98F809DB}" type="presOf" srcId="{62A86B97-E3A4-46AA-BA36-BF035F8955B3}" destId="{71A102F8-DCC4-4889-B53F-BF0EC1C979DC}" srcOrd="0" destOrd="0" presId="urn:microsoft.com/office/officeart/2005/8/layout/pyramid2"/>
    <dgm:cxn modelId="{6572D8D8-4307-45DA-B1BA-8C4C272DE647}" type="presOf" srcId="{6D637C31-1A69-429C-9661-298BEF089426}" destId="{5BDED325-42B5-4E2F-B03E-2120DA4D1A12}" srcOrd="0" destOrd="0" presId="urn:microsoft.com/office/officeart/2005/8/layout/pyramid2"/>
    <dgm:cxn modelId="{2214ABE0-4AC8-4915-A341-1CD814869276}" srcId="{3C70BE32-4A78-4FBD-A731-13EC9DE5FAA2}" destId="{A7997817-CDB9-4E15-ABB6-CB92C407F243}" srcOrd="0" destOrd="0" parTransId="{68AFA63F-5EA6-4403-AC2E-60ABC6099188}" sibTransId="{334438BA-8B9A-425B-A723-BAC58871F03D}"/>
    <dgm:cxn modelId="{179992F9-A29F-491E-A9C7-C3875EBA9F84}" srcId="{3C70BE32-4A78-4FBD-A731-13EC9DE5FAA2}" destId="{54A389F0-81BC-4945-A8E3-FA82E9CADD94}" srcOrd="2" destOrd="0" parTransId="{DE7B2D95-F127-458B-AB0B-50099CBA8300}" sibTransId="{AACC4E29-805A-4785-99F1-62375592E4A7}"/>
    <dgm:cxn modelId="{CAA9182B-CC27-4520-BF4D-0C0A9922F99A}" type="presParOf" srcId="{6FD71C1F-D546-4C24-A17A-1B432FAED523}" destId="{1B46F411-FE18-488F-B330-B91C818CD080}" srcOrd="0" destOrd="0" presId="urn:microsoft.com/office/officeart/2005/8/layout/pyramid2"/>
    <dgm:cxn modelId="{E3D3580B-E879-4D03-97BB-863482CA640D}" type="presParOf" srcId="{6FD71C1F-D546-4C24-A17A-1B432FAED523}" destId="{3CDAAABD-D129-47B1-942E-BD2CA89837C7}" srcOrd="1" destOrd="0" presId="urn:microsoft.com/office/officeart/2005/8/layout/pyramid2"/>
    <dgm:cxn modelId="{238947A3-786F-4EC8-94C7-CC0114F35DDA}" type="presParOf" srcId="{3CDAAABD-D129-47B1-942E-BD2CA89837C7}" destId="{CF20DFA7-5A60-493A-AB10-B1D3CC303FBF}" srcOrd="0" destOrd="0" presId="urn:microsoft.com/office/officeart/2005/8/layout/pyramid2"/>
    <dgm:cxn modelId="{A066FACC-E9E3-42C2-A99D-EA3D74132A93}" type="presParOf" srcId="{3CDAAABD-D129-47B1-942E-BD2CA89837C7}" destId="{B8E52DB5-8FC8-4E55-BEEC-B89C565A41FD}" srcOrd="1" destOrd="0" presId="urn:microsoft.com/office/officeart/2005/8/layout/pyramid2"/>
    <dgm:cxn modelId="{6AA58FE8-1A1B-470F-B41E-26286AD0E19F}" type="presParOf" srcId="{3CDAAABD-D129-47B1-942E-BD2CA89837C7}" destId="{71A102F8-DCC4-4889-B53F-BF0EC1C979DC}" srcOrd="2" destOrd="0" presId="urn:microsoft.com/office/officeart/2005/8/layout/pyramid2"/>
    <dgm:cxn modelId="{1EE860FE-27C4-4AC2-B5FA-787C325DBC4B}" type="presParOf" srcId="{3CDAAABD-D129-47B1-942E-BD2CA89837C7}" destId="{BD3B2324-15EB-463C-97B2-E3B6D42FAD36}" srcOrd="3" destOrd="0" presId="urn:microsoft.com/office/officeart/2005/8/layout/pyramid2"/>
    <dgm:cxn modelId="{5B74D5D5-EE53-497B-8AEE-359DD81F776D}" type="presParOf" srcId="{3CDAAABD-D129-47B1-942E-BD2CA89837C7}" destId="{54565669-AC49-43FF-881E-BC3EE69A85AC}" srcOrd="4" destOrd="0" presId="urn:microsoft.com/office/officeart/2005/8/layout/pyramid2"/>
    <dgm:cxn modelId="{BC3F13DB-258A-4F0F-8EBF-49EA0016C5F3}" type="presParOf" srcId="{3CDAAABD-D129-47B1-942E-BD2CA89837C7}" destId="{1CA7555A-6753-49CD-946D-70E11E87AAC8}" srcOrd="5" destOrd="0" presId="urn:microsoft.com/office/officeart/2005/8/layout/pyramid2"/>
    <dgm:cxn modelId="{F5121574-8036-451B-BEB9-4DDF10396918}" type="presParOf" srcId="{3CDAAABD-D129-47B1-942E-BD2CA89837C7}" destId="{5BDED325-42B5-4E2F-B03E-2120DA4D1A12}" srcOrd="6" destOrd="0" presId="urn:microsoft.com/office/officeart/2005/8/layout/pyramid2"/>
    <dgm:cxn modelId="{F046850E-7506-4D29-8300-86873927635A}" type="presParOf" srcId="{3CDAAABD-D129-47B1-942E-BD2CA89837C7}" destId="{A886909A-BDB2-4921-A068-D46BF7CDF41E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6F411-FE18-488F-B330-B91C818CD080}">
      <dsp:nvSpPr>
        <dsp:cNvPr id="0" name=""/>
        <dsp:cNvSpPr/>
      </dsp:nvSpPr>
      <dsp:spPr>
        <a:xfrm>
          <a:off x="4" y="0"/>
          <a:ext cx="4527415" cy="4527415"/>
        </a:xfrm>
        <a:prstGeom prst="triangl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0DFA7-5A60-493A-AB10-B1D3CC303FBF}">
      <dsp:nvSpPr>
        <dsp:cNvPr id="0" name=""/>
        <dsp:cNvSpPr/>
      </dsp:nvSpPr>
      <dsp:spPr>
        <a:xfrm>
          <a:off x="2504162" y="453183"/>
          <a:ext cx="2942819" cy="8046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Barlow" panose="00000500000000000000" pitchFamily="2" charset="0"/>
            </a:rPr>
            <a:t>IMSEE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Barlow" panose="00000500000000000000" pitchFamily="2" charset="0"/>
            </a:rPr>
            <a:t>Service SIG</a:t>
          </a:r>
        </a:p>
      </dsp:txBody>
      <dsp:txXfrm>
        <a:off x="2543443" y="492464"/>
        <a:ext cx="2864257" cy="726115"/>
      </dsp:txXfrm>
    </dsp:sp>
    <dsp:sp modelId="{71A102F8-DCC4-4889-B53F-BF0EC1C979DC}">
      <dsp:nvSpPr>
        <dsp:cNvPr id="0" name=""/>
        <dsp:cNvSpPr/>
      </dsp:nvSpPr>
      <dsp:spPr>
        <a:xfrm>
          <a:off x="2504162" y="1358445"/>
          <a:ext cx="2942819" cy="8046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Barlow" panose="00000500000000000000" pitchFamily="2" charset="0"/>
            </a:rPr>
            <a:t>INSEE : Recensement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Barlow" panose="00000500000000000000" pitchFamily="2" charset="0"/>
            </a:rPr>
            <a:t>IGN : BD TOPO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Barlow" panose="00000500000000000000" pitchFamily="2" charset="0"/>
            </a:rPr>
            <a:t>Data.gouv</a:t>
          </a:r>
          <a:endParaRPr lang="fr-FR" sz="1400" kern="1200" dirty="0">
            <a:latin typeface="Barlow" panose="00000500000000000000" pitchFamily="2" charset="0"/>
          </a:endParaRPr>
        </a:p>
      </dsp:txBody>
      <dsp:txXfrm>
        <a:off x="2543443" y="1397726"/>
        <a:ext cx="2864257" cy="726115"/>
      </dsp:txXfrm>
    </dsp:sp>
    <dsp:sp modelId="{54565669-AC49-43FF-881E-BC3EE69A85AC}">
      <dsp:nvSpPr>
        <dsp:cNvPr id="0" name=""/>
        <dsp:cNvSpPr/>
      </dsp:nvSpPr>
      <dsp:spPr>
        <a:xfrm>
          <a:off x="2504162" y="2263707"/>
          <a:ext cx="2942819" cy="8046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Barlow" panose="00000500000000000000" pitchFamily="2" charset="0"/>
            </a:rPr>
            <a:t>ISTAT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Barlow" panose="00000500000000000000" pitchFamily="2" charset="0"/>
            </a:rPr>
            <a:t>Geoportale</a:t>
          </a:r>
          <a:r>
            <a:rPr lang="fr-FR" sz="1400" kern="1200" dirty="0">
              <a:latin typeface="Barlow" panose="00000500000000000000" pitchFamily="2" charset="0"/>
            </a:rPr>
            <a:t> </a:t>
          </a:r>
          <a:r>
            <a:rPr lang="fr-FR" sz="1400" kern="1200" dirty="0" err="1">
              <a:latin typeface="Barlow" panose="00000500000000000000" pitchFamily="2" charset="0"/>
            </a:rPr>
            <a:t>Liguria</a:t>
          </a:r>
          <a:endParaRPr lang="fr-FR" sz="1400" kern="1200" dirty="0">
            <a:latin typeface="Barlow" panose="000005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Barlow" panose="00000500000000000000" pitchFamily="2" charset="0"/>
            </a:rPr>
            <a:t>Geoportale</a:t>
          </a:r>
          <a:r>
            <a:rPr lang="fr-FR" sz="1400" kern="1200" dirty="0">
              <a:latin typeface="Barlow" panose="00000500000000000000" pitchFamily="2" charset="0"/>
            </a:rPr>
            <a:t> </a:t>
          </a:r>
          <a:r>
            <a:rPr lang="fr-FR" sz="1400" kern="1200" dirty="0" err="1">
              <a:latin typeface="Barlow" panose="00000500000000000000" pitchFamily="2" charset="0"/>
            </a:rPr>
            <a:t>Piemonte</a:t>
          </a:r>
          <a:endParaRPr lang="fr-FR" sz="1400" kern="1200" dirty="0">
            <a:latin typeface="Barlow" panose="00000500000000000000" pitchFamily="2" charset="0"/>
          </a:endParaRPr>
        </a:p>
      </dsp:txBody>
      <dsp:txXfrm>
        <a:off x="2543443" y="2302988"/>
        <a:ext cx="2864257" cy="726115"/>
      </dsp:txXfrm>
    </dsp:sp>
    <dsp:sp modelId="{5BDED325-42B5-4E2F-B03E-2120DA4D1A12}">
      <dsp:nvSpPr>
        <dsp:cNvPr id="0" name=""/>
        <dsp:cNvSpPr/>
      </dsp:nvSpPr>
      <dsp:spPr>
        <a:xfrm>
          <a:off x="2504162" y="3168969"/>
          <a:ext cx="2942819" cy="8046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3C3C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Barlow" panose="00000500000000000000" pitchFamily="2" charset="0"/>
            </a:rPr>
            <a:t>Eurographics</a:t>
          </a:r>
          <a:endParaRPr lang="fr-FR" sz="1400" kern="1200" dirty="0">
            <a:latin typeface="Barlow" panose="000005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Barlow" panose="00000500000000000000" pitchFamily="2" charset="0"/>
            </a:rPr>
            <a:t>Copernicus</a:t>
          </a:r>
          <a:endParaRPr lang="fr-FR" sz="1400" kern="1200" dirty="0">
            <a:latin typeface="Barlow" panose="00000500000000000000" pitchFamily="2" charset="0"/>
          </a:endParaRPr>
        </a:p>
      </dsp:txBody>
      <dsp:txXfrm>
        <a:off x="2543443" y="3208250"/>
        <a:ext cx="2864257" cy="726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a10db967_3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a10db967_3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293abe8ca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9293abe8ca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7342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46f332f23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946f332f23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383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9293abe8ca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9293abe8ca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143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g9293abe8ca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9" name="Google Shape;1759;g9293abe8ca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230e3f5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230e3f5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230e3f5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230e3f5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71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230e3f5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230e3f5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38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230e3f5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230e3f5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158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230e3f5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230e3f5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157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04000" y="1339950"/>
            <a:ext cx="3972600" cy="17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19200" y="3089950"/>
            <a:ext cx="25422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148975" y="445025"/>
            <a:ext cx="68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148975" y="1683575"/>
            <a:ext cx="6846000" cy="28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148975" y="445025"/>
            <a:ext cx="68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370750" y="351075"/>
            <a:ext cx="4402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8975" y="445025"/>
            <a:ext cx="684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8975" y="1683575"/>
            <a:ext cx="6846000" cy="28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bit.ly/2AB5gGa" TargetMode="External"/><Relationship Id="rId4" Type="http://schemas.openxmlformats.org/officeDocument/2006/relationships/hyperlink" Target="http://bit.ly/2PfT4lq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4/relationships/chartEx" Target="../charts/chartEx2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14/relationships/chartEx" Target="../charts/chartEx3.xml"/><Relationship Id="rId5" Type="http://schemas.openxmlformats.org/officeDocument/2006/relationships/image" Target="../media/image9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microsoft.com/office/2014/relationships/chartEx" Target="../charts/chartEx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8F27AD9D-9466-4F0A-AB0E-2348CA100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16333" r="6401" b="19558"/>
          <a:stretch/>
        </p:blipFill>
        <p:spPr>
          <a:xfrm>
            <a:off x="23466" y="-12032"/>
            <a:ext cx="7500853" cy="1813354"/>
          </a:xfrm>
          <a:prstGeom prst="rect">
            <a:avLst/>
          </a:prstGeom>
        </p:spPr>
      </p:pic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504000" y="1707950"/>
            <a:ext cx="3972600" cy="14753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latin typeface="VL Rodina" panose="00000500000000000000" pitchFamily="50" charset="0"/>
              </a:rPr>
              <a:t>Portrait de territoire</a:t>
            </a:r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1118364" y="3193075"/>
            <a:ext cx="2743872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latin typeface="Barlow" panose="00000500000000000000" pitchFamily="2" charset="0"/>
              </a:rPr>
              <a:t>6 cartes &amp; chiffres clés</a:t>
            </a:r>
            <a:endParaRPr sz="2000" i="1" dirty="0">
              <a:latin typeface="Barlow" panose="00000500000000000000" pitchFamily="2" charset="0"/>
            </a:endParaRPr>
          </a:p>
        </p:txBody>
      </p:sp>
      <p:grpSp>
        <p:nvGrpSpPr>
          <p:cNvPr id="60" name="Google Shape;60;p15"/>
          <p:cNvGrpSpPr/>
          <p:nvPr/>
        </p:nvGrpSpPr>
        <p:grpSpPr>
          <a:xfrm>
            <a:off x="3644972" y="282734"/>
            <a:ext cx="7485498" cy="4861034"/>
            <a:chOff x="3644972" y="282734"/>
            <a:chExt cx="7485498" cy="4861034"/>
          </a:xfrm>
        </p:grpSpPr>
        <p:grpSp>
          <p:nvGrpSpPr>
            <p:cNvPr id="61" name="Google Shape;61;p15"/>
            <p:cNvGrpSpPr/>
            <p:nvPr/>
          </p:nvGrpSpPr>
          <p:grpSpPr>
            <a:xfrm>
              <a:off x="4491479" y="1579678"/>
              <a:ext cx="4153978" cy="3564078"/>
              <a:chOff x="4967420" y="4274910"/>
              <a:chExt cx="1296578" cy="868842"/>
            </a:xfrm>
          </p:grpSpPr>
          <p:sp>
            <p:nvSpPr>
              <p:cNvPr id="62" name="Google Shape;62;p15"/>
              <p:cNvSpPr/>
              <p:nvPr/>
            </p:nvSpPr>
            <p:spPr>
              <a:xfrm>
                <a:off x="4967420" y="4274910"/>
                <a:ext cx="1296578" cy="868842"/>
              </a:xfrm>
              <a:custGeom>
                <a:avLst/>
                <a:gdLst/>
                <a:ahLst/>
                <a:cxnLst/>
                <a:rect l="l" t="t" r="r" b="b"/>
                <a:pathLst>
                  <a:path w="46722" h="40541" extrusionOk="0">
                    <a:moveTo>
                      <a:pt x="46721" y="40541"/>
                    </a:moveTo>
                    <a:lnTo>
                      <a:pt x="23361" y="0"/>
                    </a:lnTo>
                    <a:lnTo>
                      <a:pt x="1" y="4054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15"/>
              <p:cNvSpPr/>
              <p:nvPr/>
            </p:nvSpPr>
            <p:spPr>
              <a:xfrm>
                <a:off x="5615709" y="4274910"/>
                <a:ext cx="648289" cy="868842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40541" extrusionOk="0">
                    <a:moveTo>
                      <a:pt x="23360" y="40541"/>
                    </a:moveTo>
                    <a:lnTo>
                      <a:pt x="0" y="0"/>
                    </a:lnTo>
                    <a:lnTo>
                      <a:pt x="13716" y="4054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64;p15"/>
            <p:cNvGrpSpPr/>
            <p:nvPr/>
          </p:nvGrpSpPr>
          <p:grpSpPr>
            <a:xfrm>
              <a:off x="5835446" y="282734"/>
              <a:ext cx="5295024" cy="4860906"/>
              <a:chOff x="6071144" y="3864095"/>
              <a:chExt cx="1389405" cy="1279657"/>
            </a:xfrm>
          </p:grpSpPr>
          <p:sp>
            <p:nvSpPr>
              <p:cNvPr id="65" name="Google Shape;65;p15"/>
              <p:cNvSpPr/>
              <p:nvPr/>
            </p:nvSpPr>
            <p:spPr>
              <a:xfrm>
                <a:off x="6071144" y="3864095"/>
                <a:ext cx="1389359" cy="1279585"/>
              </a:xfrm>
              <a:custGeom>
                <a:avLst/>
                <a:gdLst/>
                <a:ahLst/>
                <a:cxnLst/>
                <a:rect l="l" t="t" r="r" b="b"/>
                <a:pathLst>
                  <a:path w="50067" h="59710" extrusionOk="0">
                    <a:moveTo>
                      <a:pt x="50067" y="59710"/>
                    </a:moveTo>
                    <a:lnTo>
                      <a:pt x="25040" y="0"/>
                    </a:lnTo>
                    <a:lnTo>
                      <a:pt x="1" y="5971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15"/>
              <p:cNvSpPr/>
              <p:nvPr/>
            </p:nvSpPr>
            <p:spPr>
              <a:xfrm>
                <a:off x="6765999" y="3864095"/>
                <a:ext cx="694550" cy="1279657"/>
              </a:xfrm>
              <a:custGeom>
                <a:avLst/>
                <a:gdLst/>
                <a:ahLst/>
                <a:cxnLst/>
                <a:rect l="l" t="t" r="r" b="b"/>
                <a:pathLst>
                  <a:path w="25028" h="59710" extrusionOk="0">
                    <a:moveTo>
                      <a:pt x="25028" y="59710"/>
                    </a:moveTo>
                    <a:lnTo>
                      <a:pt x="1" y="0"/>
                    </a:lnTo>
                    <a:lnTo>
                      <a:pt x="14693" y="59710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15"/>
            <p:cNvGrpSpPr/>
            <p:nvPr/>
          </p:nvGrpSpPr>
          <p:grpSpPr>
            <a:xfrm>
              <a:off x="3644972" y="2528725"/>
              <a:ext cx="3047817" cy="2614895"/>
              <a:chOff x="4967420" y="4274910"/>
              <a:chExt cx="1296557" cy="868794"/>
            </a:xfrm>
          </p:grpSpPr>
          <p:sp>
            <p:nvSpPr>
              <p:cNvPr id="68" name="Google Shape;68;p15"/>
              <p:cNvSpPr/>
              <p:nvPr/>
            </p:nvSpPr>
            <p:spPr>
              <a:xfrm>
                <a:off x="4967420" y="4274910"/>
                <a:ext cx="1296536" cy="868794"/>
              </a:xfrm>
              <a:custGeom>
                <a:avLst/>
                <a:gdLst/>
                <a:ahLst/>
                <a:cxnLst/>
                <a:rect l="l" t="t" r="r" b="b"/>
                <a:pathLst>
                  <a:path w="46722" h="40541" extrusionOk="0">
                    <a:moveTo>
                      <a:pt x="46721" y="40541"/>
                    </a:moveTo>
                    <a:lnTo>
                      <a:pt x="23361" y="0"/>
                    </a:lnTo>
                    <a:lnTo>
                      <a:pt x="1" y="405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5"/>
              <p:cNvSpPr/>
              <p:nvPr/>
            </p:nvSpPr>
            <p:spPr>
              <a:xfrm>
                <a:off x="5615709" y="4274910"/>
                <a:ext cx="648268" cy="868794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40541" extrusionOk="0">
                    <a:moveTo>
                      <a:pt x="23360" y="40541"/>
                    </a:moveTo>
                    <a:lnTo>
                      <a:pt x="0" y="0"/>
                    </a:lnTo>
                    <a:lnTo>
                      <a:pt x="13716" y="40541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70" name="Google Shape;70;p15"/>
            <p:cNvGrpSpPr/>
            <p:nvPr/>
          </p:nvGrpSpPr>
          <p:grpSpPr>
            <a:xfrm>
              <a:off x="6415494" y="2985424"/>
              <a:ext cx="2515578" cy="2158344"/>
              <a:chOff x="4967421" y="4274910"/>
              <a:chExt cx="1296556" cy="868794"/>
            </a:xfrm>
          </p:grpSpPr>
          <p:sp>
            <p:nvSpPr>
              <p:cNvPr id="71" name="Google Shape;71;p15"/>
              <p:cNvSpPr/>
              <p:nvPr/>
            </p:nvSpPr>
            <p:spPr>
              <a:xfrm>
                <a:off x="4967421" y="4274910"/>
                <a:ext cx="1296536" cy="868794"/>
              </a:xfrm>
              <a:custGeom>
                <a:avLst/>
                <a:gdLst/>
                <a:ahLst/>
                <a:cxnLst/>
                <a:rect l="l" t="t" r="r" b="b"/>
                <a:pathLst>
                  <a:path w="46722" h="40541" extrusionOk="0">
                    <a:moveTo>
                      <a:pt x="46721" y="40541"/>
                    </a:moveTo>
                    <a:lnTo>
                      <a:pt x="23361" y="0"/>
                    </a:lnTo>
                    <a:lnTo>
                      <a:pt x="1" y="40541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15709" y="4274910"/>
                <a:ext cx="648268" cy="868794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40541" extrusionOk="0">
                    <a:moveTo>
                      <a:pt x="23360" y="40541"/>
                    </a:moveTo>
                    <a:lnTo>
                      <a:pt x="0" y="0"/>
                    </a:lnTo>
                    <a:lnTo>
                      <a:pt x="13716" y="4054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645" cy="10076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086824-6039-413C-9BE7-1D404702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91" y="1022684"/>
            <a:ext cx="5599888" cy="3960000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1007644" y="161804"/>
            <a:ext cx="4035952" cy="684037"/>
            <a:chOff x="1007644" y="151737"/>
            <a:chExt cx="4035952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Carte 1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 : La population globale par commune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4" y="549542"/>
              <a:ext cx="403595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A3D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Disparités démographiques locales</a:t>
              </a:r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1E5376A5-83E1-4625-B076-C670218D39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717715"/>
              </p:ext>
            </p:extLst>
          </p:nvPr>
        </p:nvGraphicFramePr>
        <p:xfrm>
          <a:off x="5751576" y="1022683"/>
          <a:ext cx="3384668" cy="555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ZoneTexte 23">
            <a:extLst>
              <a:ext uri="{FF2B5EF4-FFF2-40B4-BE49-F238E27FC236}">
                <a16:creationId xmlns:a16="http://schemas.microsoft.com/office/drawing/2014/main" id="{168E6F1C-041E-4F70-825C-2D125F0529D4}"/>
              </a:ext>
            </a:extLst>
          </p:cNvPr>
          <p:cNvSpPr txBox="1"/>
          <p:nvPr/>
        </p:nvSpPr>
        <p:spPr>
          <a:xfrm>
            <a:off x="5751576" y="89989"/>
            <a:ext cx="3384668" cy="882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sz="1100" kern="1200" dirty="0">
                <a:latin typeface="Barlow"/>
                <a:ea typeface="+mn-ea"/>
                <a:cs typeface="+mn-cs"/>
              </a:rPr>
              <a:t>Deux grandes villes, </a:t>
            </a:r>
            <a:r>
              <a:rPr lang="fr-FR" sz="1100" b="1" kern="1200" dirty="0">
                <a:latin typeface="Barlow"/>
                <a:ea typeface="+mn-ea"/>
                <a:cs typeface="+mn-cs"/>
              </a:rPr>
              <a:t>Turin</a:t>
            </a:r>
            <a:r>
              <a:rPr lang="fr-FR" sz="1100" kern="1200" dirty="0">
                <a:latin typeface="Barlow"/>
                <a:ea typeface="+mn-ea"/>
                <a:cs typeface="+mn-cs"/>
              </a:rPr>
              <a:t> et </a:t>
            </a:r>
            <a:r>
              <a:rPr lang="fr-FR" sz="1100" b="1" kern="1200" dirty="0">
                <a:latin typeface="Barlow"/>
                <a:ea typeface="+mn-ea"/>
                <a:cs typeface="+mn-cs"/>
              </a:rPr>
              <a:t>Nice</a:t>
            </a:r>
            <a:r>
              <a:rPr lang="fr-FR" sz="1100" kern="1200" dirty="0">
                <a:latin typeface="Barlow"/>
                <a:ea typeface="+mn-ea"/>
                <a:cs typeface="+mn-cs"/>
              </a:rPr>
              <a:t>, ressortent du territoire du projet Observ'Alp, autour desquelles se développent des </a:t>
            </a:r>
            <a:r>
              <a:rPr lang="fr-FR" sz="1100" b="1" kern="1200" dirty="0">
                <a:latin typeface="Barlow"/>
                <a:ea typeface="+mn-ea"/>
                <a:cs typeface="+mn-cs"/>
              </a:rPr>
              <a:t>zones urbanisées et densément peuplées.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FE5F6D1-DFAA-4FB2-A8FA-A8DFA91D8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0175" y="4837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424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355" y="0"/>
            <a:ext cx="1007645" cy="10076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086824-6039-413C-9BE7-1D404702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92423" y="1022400"/>
            <a:ext cx="5599886" cy="3960000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3392423" y="160816"/>
            <a:ext cx="4743932" cy="684037"/>
            <a:chOff x="1007644" y="151737"/>
            <a:chExt cx="4035952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Carte 2 :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 L’indice de jeunesse par commune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4" y="549542"/>
              <a:ext cx="403595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A3D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Un territoire transfrontalier vieillissant dans son ensemble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68E6F1C-041E-4F70-825C-2D125F0529D4}"/>
              </a:ext>
            </a:extLst>
          </p:cNvPr>
          <p:cNvSpPr txBox="1"/>
          <p:nvPr/>
        </p:nvSpPr>
        <p:spPr>
          <a:xfrm>
            <a:off x="0" y="6626"/>
            <a:ext cx="3384668" cy="108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sz="1100" kern="1200" dirty="0">
                <a:latin typeface="Barlow"/>
                <a:ea typeface="+mn-ea"/>
                <a:cs typeface="+mn-cs"/>
              </a:rPr>
              <a:t>Cette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carte montre </a:t>
            </a:r>
            <a:r>
              <a:rPr lang="fr-FR" sz="1100" kern="1200" dirty="0">
                <a:latin typeface="Barlow"/>
                <a:ea typeface="+mn-ea"/>
                <a:cs typeface="+mn-cs"/>
              </a:rPr>
              <a:t>le rapport entre les moins de 20 ans et la population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âgée de 60 ans et plus par commune. </a:t>
            </a:r>
            <a:r>
              <a:rPr lang="fr-FR" sz="1100" kern="1200" dirty="0">
                <a:latin typeface="Barlow"/>
                <a:ea typeface="+mn-ea"/>
                <a:cs typeface="+mn-cs"/>
              </a:rPr>
              <a:t>L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es territoires dont l'indice est inférieur à 1 présentent un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déséquilibre générationnel défavorable à la population jeune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C8039C-8405-46CE-A9F6-1C299744E064}"/>
              </a:ext>
            </a:extLst>
          </p:cNvPr>
          <p:cNvSpPr txBox="1"/>
          <p:nvPr/>
        </p:nvSpPr>
        <p:spPr>
          <a:xfrm flipH="1">
            <a:off x="0" y="4335097"/>
            <a:ext cx="33846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b="1" dirty="0">
                <a:solidFill>
                  <a:schemeClr val="accent3"/>
                </a:solidFill>
                <a:latin typeface="Barlow Condensed" panose="00000506000000000000" pitchFamily="2" charset="0"/>
              </a:rPr>
              <a:t>+ jeune :</a:t>
            </a:r>
            <a:r>
              <a:rPr lang="fr-FR" sz="1700" dirty="0">
                <a:solidFill>
                  <a:schemeClr val="accent3"/>
                </a:solidFill>
                <a:latin typeface="Barlow Condensed" panose="00000506000000000000" pitchFamily="2" charset="0"/>
              </a:rPr>
              <a:t> Zones urbaines &amp; semi-urbaines</a:t>
            </a:r>
          </a:p>
          <a:p>
            <a:r>
              <a:rPr lang="fr-FR" sz="1700" b="1" dirty="0">
                <a:solidFill>
                  <a:schemeClr val="accent3"/>
                </a:solidFill>
                <a:latin typeface="Barlow Condensed" panose="00000506000000000000" pitchFamily="2" charset="0"/>
              </a:rPr>
              <a:t>+ âgée : </a:t>
            </a:r>
            <a:r>
              <a:rPr lang="fr-FR" sz="1700" dirty="0">
                <a:solidFill>
                  <a:schemeClr val="accent3"/>
                </a:solidFill>
                <a:latin typeface="Barlow Condensed" panose="00000506000000000000" pitchFamily="2" charset="0"/>
              </a:rPr>
              <a:t>Zones rurales (peu accessibles)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D964D27F-4AAF-4677-8376-19BC2CA62B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924674"/>
              </p:ext>
            </p:extLst>
          </p:nvPr>
        </p:nvGraphicFramePr>
        <p:xfrm>
          <a:off x="7755" y="1159628"/>
          <a:ext cx="3384668" cy="306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44128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645" cy="10076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086824-6039-413C-9BE7-1D404702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192" y="1022684"/>
            <a:ext cx="5599886" cy="3960000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1007644" y="161804"/>
            <a:ext cx="4035952" cy="684037"/>
            <a:chOff x="1007644" y="151737"/>
            <a:chExt cx="4035952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Carte 3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 : La taille moyenne des ménages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4" y="549542"/>
              <a:ext cx="403595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A3D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Tendances familiales et sociales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68E6F1C-041E-4F70-825C-2D125F0529D4}"/>
              </a:ext>
            </a:extLst>
          </p:cNvPr>
          <p:cNvSpPr txBox="1"/>
          <p:nvPr/>
        </p:nvSpPr>
        <p:spPr>
          <a:xfrm>
            <a:off x="5751577" y="6426"/>
            <a:ext cx="33846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Les communes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françaises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présentent globalement une taille de ménage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plus faible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(tons plus clairs) par rapport aux communes italiennes. Cette différence peut refléter des dynamiques démographiques et socio-économiques distinctes entre les deux pays. En effet, les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tailles de ménages plus petites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sont souvent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associées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à des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populations plus âgées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ou à des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modes de vie urbains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C5B9BCC9-80E8-4CCB-A78F-F7EFEB4AE5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2451391"/>
              </p:ext>
            </p:extLst>
          </p:nvPr>
        </p:nvGraphicFramePr>
        <p:xfrm>
          <a:off x="5751577" y="1410865"/>
          <a:ext cx="3384668" cy="2824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F1ABEC21-C6AF-488E-A533-68A89556D9B1}"/>
              </a:ext>
            </a:extLst>
          </p:cNvPr>
          <p:cNvSpPr txBox="1"/>
          <p:nvPr/>
        </p:nvSpPr>
        <p:spPr>
          <a:xfrm>
            <a:off x="5759330" y="4205420"/>
            <a:ext cx="338466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/>
                <a:ea typeface="+mn-ea"/>
                <a:cs typeface="+mn-cs"/>
              </a:rPr>
              <a:t>Pour Monaco, les données ne sont pas renseignées. Cependant, </a:t>
            </a:r>
            <a:r>
              <a:rPr lang="fr-FR" sz="1100" i="1" dirty="0">
                <a:latin typeface="Barlow"/>
              </a:rPr>
              <a:t>la taille des ménages était de 1,93 lors du recensement de 2016. Selon l’IMSEE, l’hypothèse retenue est de considérer que cet indicateur restera stable à 1,93. </a:t>
            </a:r>
            <a:endParaRPr kumimoji="0" lang="fr-FR" sz="11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26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355" y="0"/>
            <a:ext cx="1007645" cy="10076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086824-6039-413C-9BE7-1D404702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91200" y="1022400"/>
            <a:ext cx="5599886" cy="3959999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3261358" y="161803"/>
            <a:ext cx="4874997" cy="684037"/>
            <a:chOff x="1007643" y="151737"/>
            <a:chExt cx="4147456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Carte 4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 : Le réseau de transport du territoire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3" y="549542"/>
              <a:ext cx="4147456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r-FR" i="1" kern="1200" dirty="0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Quelles connexions pour renforcer l’intégration?</a:t>
              </a:r>
              <a:endPara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A3D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273AB7-37F3-44FE-B27A-ED66F5CFE4B6}"/>
              </a:ext>
            </a:extLst>
          </p:cNvPr>
          <p:cNvGrpSpPr/>
          <p:nvPr/>
        </p:nvGrpSpPr>
        <p:grpSpPr>
          <a:xfrm>
            <a:off x="79877" y="190262"/>
            <a:ext cx="3204289" cy="1092607"/>
            <a:chOff x="79877" y="317157"/>
            <a:chExt cx="3204289" cy="1092607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A0366F7-6DFB-4FCA-BC42-890D1EF8256D}"/>
                </a:ext>
              </a:extLst>
            </p:cNvPr>
            <p:cNvSpPr txBox="1"/>
            <p:nvPr/>
          </p:nvSpPr>
          <p:spPr>
            <a:xfrm>
              <a:off x="984835" y="317157"/>
              <a:ext cx="2299331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100" dirty="0">
                  <a:latin typeface="Barlow" panose="00000500000000000000" pitchFamily="2" charset="0"/>
                </a:rPr>
                <a:t>Il existe 4 aéroports sur le territoire Observ’Alp, dont 2 principaux </a:t>
              </a: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 :</a:t>
              </a:r>
            </a:p>
            <a:p>
              <a:pPr marL="18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100" kern="1200" dirty="0">
                  <a:latin typeface="Barlow"/>
                  <a:ea typeface="+mn-ea"/>
                  <a:cs typeface="+mn-cs"/>
                </a:rPr>
                <a:t>Turin : 4 millions de passagers​</a:t>
              </a:r>
            </a:p>
            <a:p>
              <a:pPr marL="180000" lvl="2" algn="just">
                <a:spcBef>
                  <a:spcPts val="600"/>
                </a:spcBef>
                <a:buClrTx/>
                <a:defRPr/>
              </a:pPr>
              <a:r>
                <a:rPr lang="fr-FR" sz="1100" kern="1200" dirty="0">
                  <a:latin typeface="Barlow"/>
                  <a:ea typeface="+mn-ea"/>
                  <a:cs typeface="+mn-cs"/>
                </a:rPr>
                <a:t>Nice : 12 millions de passagers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  <p:pic>
          <p:nvPicPr>
            <p:cNvPr id="4" name="Graphique 3" descr="Avion avec un remplissage uni">
              <a:extLst>
                <a:ext uri="{FF2B5EF4-FFF2-40B4-BE49-F238E27FC236}">
                  <a16:creationId xmlns:a16="http://schemas.microsoft.com/office/drawing/2014/main" id="{1747813E-2421-4168-ADFC-F58D09A6B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877" y="406260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6A281E1-9717-4578-95E3-71977D7C889B}"/>
              </a:ext>
            </a:extLst>
          </p:cNvPr>
          <p:cNvGrpSpPr/>
          <p:nvPr/>
        </p:nvGrpSpPr>
        <p:grpSpPr>
          <a:xfrm>
            <a:off x="79877" y="3125246"/>
            <a:ext cx="3204290" cy="1380529"/>
            <a:chOff x="79877" y="3125246"/>
            <a:chExt cx="3204290" cy="138052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2A57873-8FDA-45AA-A62F-F5503B88E745}"/>
                </a:ext>
              </a:extLst>
            </p:cNvPr>
            <p:cNvSpPr txBox="1"/>
            <p:nvPr/>
          </p:nvSpPr>
          <p:spPr>
            <a:xfrm>
              <a:off x="984834" y="3125246"/>
              <a:ext cx="2299333" cy="1215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050" dirty="0">
                  <a:latin typeface="Barlow" panose="00000500000000000000" pitchFamily="2" charset="0"/>
                </a:rPr>
                <a:t>Par rapport aux passages par la route :​</a:t>
              </a:r>
            </a:p>
            <a:p>
              <a:pPr marL="18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050" dirty="0">
                  <a:latin typeface="Barlow" panose="00000500000000000000" pitchFamily="2" charset="0"/>
                </a:rPr>
                <a:t>Au Sud : L’autoroute E80</a:t>
              </a:r>
            </a:p>
            <a:p>
              <a:pPr lvl="4" algn="just">
                <a:spcBef>
                  <a:spcPts val="600"/>
                </a:spcBef>
                <a:buClrTx/>
                <a:defRPr/>
              </a:pPr>
              <a:r>
                <a:rPr lang="fr-FR" sz="1050" i="1" dirty="0">
                  <a:latin typeface="Barlow" panose="00000500000000000000" pitchFamily="2" charset="0"/>
                </a:rPr>
                <a:t>Ceci est le </a:t>
              </a:r>
              <a:r>
                <a:rPr lang="fr-FR" sz="1050" b="1" i="1" dirty="0">
                  <a:latin typeface="Barlow" panose="00000500000000000000" pitchFamily="2" charset="0"/>
                </a:rPr>
                <a:t>seul franchissement autoroutier transfrontalier </a:t>
              </a:r>
              <a:r>
                <a:rPr lang="fr-FR" sz="1050" i="1" dirty="0">
                  <a:latin typeface="Barlow" panose="00000500000000000000" pitchFamily="2" charset="0"/>
                </a:rPr>
                <a:t>sur le territoire</a:t>
              </a:r>
            </a:p>
          </p:txBody>
        </p:sp>
        <p:pic>
          <p:nvPicPr>
            <p:cNvPr id="12" name="Graphique 11" descr="Voiture avec un remplissage uni">
              <a:extLst>
                <a:ext uri="{FF2B5EF4-FFF2-40B4-BE49-F238E27FC236}">
                  <a16:creationId xmlns:a16="http://schemas.microsoft.com/office/drawing/2014/main" id="{70381B75-C614-4E7E-81D2-6873A0A1A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877" y="3591375"/>
              <a:ext cx="914400" cy="914400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552C621-600A-4652-9C29-C7E0909B2425}"/>
              </a:ext>
            </a:extLst>
          </p:cNvPr>
          <p:cNvGrpSpPr/>
          <p:nvPr/>
        </p:nvGrpSpPr>
        <p:grpSpPr>
          <a:xfrm>
            <a:off x="66172" y="1365366"/>
            <a:ext cx="3195186" cy="1677382"/>
            <a:chOff x="66172" y="1443004"/>
            <a:chExt cx="3195186" cy="1677382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6DAB30E-6E3F-4B89-9D6D-94B6888DFA7A}"/>
                </a:ext>
              </a:extLst>
            </p:cNvPr>
            <p:cNvSpPr txBox="1"/>
            <p:nvPr/>
          </p:nvSpPr>
          <p:spPr>
            <a:xfrm>
              <a:off x="66172" y="1443004"/>
              <a:ext cx="2299332" cy="1677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100" dirty="0">
                  <a:latin typeface="Barlow" panose="00000500000000000000" pitchFamily="2" charset="0"/>
                </a:rPr>
                <a:t>Plusieurs lignes de train traversant la frontière pour desservir les gares principales qui sont :​</a:t>
              </a:r>
            </a:p>
            <a:p>
              <a:pPr marL="18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100" dirty="0">
                  <a:latin typeface="Barlow" panose="00000500000000000000" pitchFamily="2" charset="0"/>
                </a:rPr>
                <a:t>Turin : 70 millions de passagers​</a:t>
              </a:r>
            </a:p>
            <a:p>
              <a:pPr marL="180000" lvl="5" algn="just">
                <a:spcBef>
                  <a:spcPts val="600"/>
                </a:spcBef>
                <a:buClrTx/>
                <a:defRPr/>
              </a:pPr>
              <a:r>
                <a:rPr lang="fr-FR" sz="1100" dirty="0">
                  <a:latin typeface="Barlow" panose="00000500000000000000" pitchFamily="2" charset="0"/>
                </a:rPr>
                <a:t>Nice :  9 millions de passagers</a:t>
              </a:r>
            </a:p>
            <a:p>
              <a:pPr algn="just">
                <a:spcBef>
                  <a:spcPts val="600"/>
                </a:spcBef>
                <a:buClrTx/>
                <a:defRPr/>
              </a:pPr>
              <a:r>
                <a:rPr lang="fr-FR" sz="1100" i="1" kern="1200" dirty="0">
                  <a:latin typeface="Barlow"/>
                  <a:ea typeface="+mn-ea"/>
                  <a:cs typeface="+mn-cs"/>
                </a:rPr>
                <a:t>L</a:t>
              </a:r>
              <a:r>
                <a:rPr kumimoji="0" lang="fr-FR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e territoire Observ’Alp</a:t>
              </a:r>
              <a:r>
                <a:rPr kumimoji="0" lang="fr-FR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 ne bénéficie pas de liaison ferrée transfrontalière à grande vitesse.</a:t>
              </a:r>
            </a:p>
          </p:txBody>
        </p: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C6205F15-9452-4123-BEEC-96FDF0EA0592}"/>
                </a:ext>
              </a:extLst>
            </p:cNvPr>
            <p:cNvGrpSpPr/>
            <p:nvPr/>
          </p:nvGrpSpPr>
          <p:grpSpPr>
            <a:xfrm>
              <a:off x="2472879" y="1726163"/>
              <a:ext cx="788479" cy="1111065"/>
              <a:chOff x="114339" y="1927381"/>
              <a:chExt cx="788479" cy="1111065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9A0E63D4-9471-46D3-B73E-0D6F1DC5E717}"/>
                  </a:ext>
                </a:extLst>
              </p:cNvPr>
              <p:cNvGrpSpPr/>
              <p:nvPr/>
            </p:nvGrpSpPr>
            <p:grpSpPr>
              <a:xfrm>
                <a:off x="224706" y="1927381"/>
                <a:ext cx="624743" cy="1039652"/>
                <a:chOff x="212558" y="1961432"/>
                <a:chExt cx="665241" cy="1107045"/>
              </a:xfrm>
            </p:grpSpPr>
            <p:sp>
              <p:nvSpPr>
                <p:cNvPr id="26" name="Triangle isocèle 25">
                  <a:extLst>
                    <a:ext uri="{FF2B5EF4-FFF2-40B4-BE49-F238E27FC236}">
                      <a16:creationId xmlns:a16="http://schemas.microsoft.com/office/drawing/2014/main" id="{BF03BD0B-68C0-4E05-A41B-F314881A0DBE}"/>
                    </a:ext>
                  </a:extLst>
                </p:cNvPr>
                <p:cNvSpPr/>
                <p:nvPr/>
              </p:nvSpPr>
              <p:spPr>
                <a:xfrm>
                  <a:off x="249327" y="2467668"/>
                  <a:ext cx="591702" cy="600809"/>
                </a:xfrm>
                <a:prstGeom prst="triangle">
                  <a:avLst/>
                </a:prstGeom>
                <a:noFill/>
                <a:ln w="762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accent2"/>
                    </a:solidFill>
                  </a:endParaRPr>
                </a:p>
              </p:txBody>
            </p:sp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1EA442A5-AADF-4FFF-B3B2-0FC70C0ACE8C}"/>
                    </a:ext>
                  </a:extLst>
                </p:cNvPr>
                <p:cNvGrpSpPr/>
                <p:nvPr/>
              </p:nvGrpSpPr>
              <p:grpSpPr>
                <a:xfrm>
                  <a:off x="212558" y="1961432"/>
                  <a:ext cx="665241" cy="857968"/>
                  <a:chOff x="212558" y="1961432"/>
                  <a:chExt cx="665241" cy="857968"/>
                </a:xfrm>
              </p:grpSpPr>
              <p:sp>
                <p:nvSpPr>
                  <p:cNvPr id="13" name="Rectangle : coins arrondis 12">
                    <a:extLst>
                      <a:ext uri="{FF2B5EF4-FFF2-40B4-BE49-F238E27FC236}">
                        <a16:creationId xmlns:a16="http://schemas.microsoft.com/office/drawing/2014/main" id="{F5DA2FFA-8557-4365-8D0B-5F67F37AF6B1}"/>
                      </a:ext>
                    </a:extLst>
                  </p:cNvPr>
                  <p:cNvSpPr/>
                  <p:nvPr/>
                </p:nvSpPr>
                <p:spPr>
                  <a:xfrm>
                    <a:off x="212558" y="2085975"/>
                    <a:ext cx="665241" cy="733425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4" name="Ellipse 13">
                    <a:extLst>
                      <a:ext uri="{FF2B5EF4-FFF2-40B4-BE49-F238E27FC236}">
                        <a16:creationId xmlns:a16="http://schemas.microsoft.com/office/drawing/2014/main" id="{856E0762-0274-4CA0-911B-5E9BA1977F36}"/>
                      </a:ext>
                    </a:extLst>
                  </p:cNvPr>
                  <p:cNvSpPr/>
                  <p:nvPr/>
                </p:nvSpPr>
                <p:spPr>
                  <a:xfrm>
                    <a:off x="212558" y="1961432"/>
                    <a:ext cx="665241" cy="38171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accent2"/>
                      </a:solidFill>
                    </a:endParaRPr>
                  </a:p>
                </p:txBody>
              </p:sp>
            </p:grpSp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E0C53BEC-A9E1-4E7D-84E4-B7FABDDAE929}"/>
                    </a:ext>
                  </a:extLst>
                </p:cNvPr>
                <p:cNvGrpSpPr/>
                <p:nvPr/>
              </p:nvGrpSpPr>
              <p:grpSpPr>
                <a:xfrm>
                  <a:off x="273183" y="2199752"/>
                  <a:ext cx="543990" cy="238284"/>
                  <a:chOff x="264252" y="2199752"/>
                  <a:chExt cx="543990" cy="238284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27606889-0F18-48A6-8031-48F7E27EDDA9}"/>
                      </a:ext>
                    </a:extLst>
                  </p:cNvPr>
                  <p:cNvSpPr/>
                  <p:nvPr/>
                </p:nvSpPr>
                <p:spPr>
                  <a:xfrm>
                    <a:off x="562094" y="2199752"/>
                    <a:ext cx="246148" cy="2382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BAB68497-0C8E-4C6D-9F26-5EBFF2A9F38A}"/>
                      </a:ext>
                    </a:extLst>
                  </p:cNvPr>
                  <p:cNvSpPr/>
                  <p:nvPr/>
                </p:nvSpPr>
                <p:spPr>
                  <a:xfrm>
                    <a:off x="264252" y="2199752"/>
                    <a:ext cx="246148" cy="2382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accent2"/>
                      </a:solidFill>
                    </a:endParaRPr>
                  </a:p>
                </p:txBody>
              </p:sp>
            </p:grpSp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D9C2977A-6D37-4792-9DE0-424CB934D71F}"/>
                    </a:ext>
                  </a:extLst>
                </p:cNvPr>
                <p:cNvGrpSpPr/>
                <p:nvPr/>
              </p:nvGrpSpPr>
              <p:grpSpPr>
                <a:xfrm>
                  <a:off x="286098" y="2590297"/>
                  <a:ext cx="518161" cy="144000"/>
                  <a:chOff x="273777" y="2590297"/>
                  <a:chExt cx="518161" cy="144000"/>
                </a:xfrm>
              </p:grpSpPr>
              <p:sp>
                <p:nvSpPr>
                  <p:cNvPr id="16" name="Organigramme : Connecteur 15">
                    <a:extLst>
                      <a:ext uri="{FF2B5EF4-FFF2-40B4-BE49-F238E27FC236}">
                        <a16:creationId xmlns:a16="http://schemas.microsoft.com/office/drawing/2014/main" id="{F9AFA62E-C972-4955-B2DD-9380807D2653}"/>
                      </a:ext>
                    </a:extLst>
                  </p:cNvPr>
                  <p:cNvSpPr/>
                  <p:nvPr/>
                </p:nvSpPr>
                <p:spPr>
                  <a:xfrm>
                    <a:off x="273777" y="2590297"/>
                    <a:ext cx="144000" cy="144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21" name="Organigramme : Connecteur 20">
                    <a:extLst>
                      <a:ext uri="{FF2B5EF4-FFF2-40B4-BE49-F238E27FC236}">
                        <a16:creationId xmlns:a16="http://schemas.microsoft.com/office/drawing/2014/main" id="{E544E55C-8A7F-40C6-AB68-82889935B8C5}"/>
                      </a:ext>
                    </a:extLst>
                  </p:cNvPr>
                  <p:cNvSpPr/>
                  <p:nvPr/>
                </p:nvSpPr>
                <p:spPr>
                  <a:xfrm>
                    <a:off x="647938" y="2590297"/>
                    <a:ext cx="144000" cy="144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accent2"/>
                      </a:solidFill>
                    </a:endParaRPr>
                  </a:p>
                </p:txBody>
              </p:sp>
            </p:grp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C5D18F0-E5AB-4BC6-99F1-E5E69FC71D5A}"/>
                  </a:ext>
                </a:extLst>
              </p:cNvPr>
              <p:cNvSpPr/>
              <p:nvPr/>
            </p:nvSpPr>
            <p:spPr>
              <a:xfrm>
                <a:off x="114339" y="2915817"/>
                <a:ext cx="788479" cy="1226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6470D1FD-13CE-45E0-9082-729C3971108B}"/>
              </a:ext>
            </a:extLst>
          </p:cNvPr>
          <p:cNvSpPr txBox="1"/>
          <p:nvPr/>
        </p:nvSpPr>
        <p:spPr>
          <a:xfrm>
            <a:off x="-11602" y="4370486"/>
            <a:ext cx="3402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4" algn="just">
              <a:spcBef>
                <a:spcPts val="600"/>
              </a:spcBef>
              <a:buClrTx/>
              <a:defRPr/>
            </a:pPr>
            <a:r>
              <a:rPr lang="fr-FR" sz="1100" dirty="0">
                <a:latin typeface="Barlow" panose="00000500000000000000" pitchFamily="2" charset="0"/>
              </a:rPr>
              <a:t>Sur le reste de la frontière : Des cols ouverts de manière saisonnière, à l’exception du Col du Montgenèvre (Briançon - Turin) et du col de Larche qui sont ouverts toute l'année (hors intempéries).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86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645" cy="10076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086824-6039-413C-9BE7-1D404702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192" y="1022684"/>
            <a:ext cx="5599885" cy="3959999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1007643" y="161804"/>
            <a:ext cx="4743933" cy="684037"/>
            <a:chOff x="1007644" y="151737"/>
            <a:chExt cx="4035952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Carte 5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 : Le relief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4" y="549542"/>
              <a:ext cx="403595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r-FR" i="1" kern="1200" dirty="0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Défis et opportunités</a:t>
              </a:r>
              <a:endPara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A3D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D99D9662-6119-486C-9483-C1C699302A02}"/>
              </a:ext>
            </a:extLst>
          </p:cNvPr>
          <p:cNvSpPr txBox="1"/>
          <p:nvPr/>
        </p:nvSpPr>
        <p:spPr>
          <a:xfrm>
            <a:off x="5845825" y="1022684"/>
            <a:ext cx="3144983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Cette carte montre les mètres au-dessus du niveau de la mer des différentes zones du territoire d'Observ'Alp.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Le </a:t>
            </a:r>
            <a:r>
              <a:rPr kumimoji="0" lang="fr-FR" sz="1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relief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, particulièrement </a:t>
            </a:r>
            <a:r>
              <a:rPr kumimoji="0" lang="fr-FR" sz="1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élevé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dans la zone frontalière franco-italienne,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rend difficile l'aménagement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de réseaux de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transport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et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d'infrastructures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Les zones de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haute altitude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et de montagne, surtout celles éloignées de la frontière comme dans la Ville </a:t>
            </a:r>
            <a:r>
              <a:rPr lang="fr-FR" sz="1100" kern="1200" dirty="0">
                <a:latin typeface="Barlow"/>
                <a:ea typeface="+mn-ea"/>
                <a:cs typeface="+mn-cs"/>
              </a:rPr>
              <a:t>M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étropolitaine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de Turin côté italien, peuvent souffrir </a:t>
            </a:r>
            <a:r>
              <a:rPr lang="fr-FR" sz="1100" b="1" kern="1200" dirty="0">
                <a:latin typeface="Barlow"/>
                <a:ea typeface="+mn-ea"/>
                <a:cs typeface="+mn-cs"/>
              </a:rPr>
              <a:t>d’enclavement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Les zones de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basse altitude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et accessibles le long du littoral azuréen (comme Nice et Imperia) sont soumises à une forte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pression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en matière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d'urbanisation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et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d'infrastructures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(aéroports, ports, réseaux routiers et ferrés) qui crée des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enjeux de préservation de l'environnement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et de gestion durable de l’espace. Cependant, ces régions bénéficient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d'une plus grande accessibilité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4723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355" y="0"/>
            <a:ext cx="1007645" cy="10076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086824-6039-413C-9BE7-1D404702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91200" y="1022684"/>
            <a:ext cx="5599885" cy="3959999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3392422" y="160817"/>
            <a:ext cx="4743933" cy="684037"/>
            <a:chOff x="1007644" y="151737"/>
            <a:chExt cx="4035952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Carte 6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 : L’occupation du sol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4" y="549542"/>
              <a:ext cx="403595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r-FR" i="1" kern="1200" dirty="0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Un paysage principalement rural</a:t>
              </a:r>
              <a:endPara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A3D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621EBD6-9BE2-4211-92E1-7CE66758C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" y="4072271"/>
            <a:ext cx="1322617" cy="1086168"/>
          </a:xfrm>
          <a:prstGeom prst="rect">
            <a:avLst/>
          </a:prstGeom>
        </p:spPr>
      </p:pic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54FC6CB9-A091-47B9-83ED-004BE03A05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315753"/>
              </p:ext>
            </p:extLst>
          </p:nvPr>
        </p:nvGraphicFramePr>
        <p:xfrm>
          <a:off x="0" y="384982"/>
          <a:ext cx="3477143" cy="3835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14398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61;p46">
            <a:extLst>
              <a:ext uri="{FF2B5EF4-FFF2-40B4-BE49-F238E27FC236}">
                <a16:creationId xmlns:a16="http://schemas.microsoft.com/office/drawing/2014/main" id="{095750B8-5C7E-4D4C-A391-16081163FDB8}"/>
              </a:ext>
            </a:extLst>
          </p:cNvPr>
          <p:cNvSpPr txBox="1">
            <a:spLocks/>
          </p:cNvSpPr>
          <p:nvPr/>
        </p:nvSpPr>
        <p:spPr>
          <a:xfrm>
            <a:off x="0" y="137720"/>
            <a:ext cx="8974499" cy="6031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chemeClr val="dk1"/>
              </a:buClr>
              <a:buSzPts val="1100"/>
            </a:pPr>
            <a:r>
              <a:rPr lang="fr-FR" sz="2800" dirty="0">
                <a:solidFill>
                  <a:srgbClr val="165B94"/>
                </a:solidFill>
                <a:latin typeface="VL Rodina" panose="00000500000000000000" pitchFamily="50" charset="0"/>
              </a:rPr>
              <a:t>D’où proviennent les données Observ’Alp ?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7500762E-CFA2-49DF-901C-9DD9071F8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395484"/>
              </p:ext>
            </p:extLst>
          </p:nvPr>
        </p:nvGraphicFramePr>
        <p:xfrm>
          <a:off x="-21264" y="635540"/>
          <a:ext cx="5687438" cy="4527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B4B8132-5CA6-4FE5-BE42-8B3A94A428EA}"/>
              </a:ext>
            </a:extLst>
          </p:cNvPr>
          <p:cNvSpPr txBox="1"/>
          <p:nvPr/>
        </p:nvSpPr>
        <p:spPr>
          <a:xfrm>
            <a:off x="5435955" y="1290537"/>
            <a:ext cx="151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5"/>
                </a:solidFill>
                <a:latin typeface="VL Rodina" panose="00000500000000000000" pitchFamily="50" charset="0"/>
              </a:rPr>
              <a:t>MONACO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D7BE8A-B400-4596-881A-C76A62505A55}"/>
              </a:ext>
            </a:extLst>
          </p:cNvPr>
          <p:cNvSpPr txBox="1"/>
          <p:nvPr/>
        </p:nvSpPr>
        <p:spPr>
          <a:xfrm>
            <a:off x="5435955" y="2182862"/>
            <a:ext cx="151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5"/>
                </a:solidFill>
                <a:latin typeface="VL Rodina" panose="00000500000000000000" pitchFamily="50" charset="0"/>
              </a:rPr>
              <a:t>FRANCE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DF4C9E-1AF3-4DA9-B38D-4DFBF3F87A64}"/>
              </a:ext>
            </a:extLst>
          </p:cNvPr>
          <p:cNvSpPr txBox="1"/>
          <p:nvPr/>
        </p:nvSpPr>
        <p:spPr>
          <a:xfrm>
            <a:off x="5435955" y="3107613"/>
            <a:ext cx="151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5"/>
                </a:solidFill>
                <a:latin typeface="VL Rodina" panose="00000500000000000000" pitchFamily="50" charset="0"/>
              </a:rPr>
              <a:t>ITALIE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D6E2DF-9C47-4620-8C60-9F8F43A35E45}"/>
              </a:ext>
            </a:extLst>
          </p:cNvPr>
          <p:cNvSpPr txBox="1"/>
          <p:nvPr/>
        </p:nvSpPr>
        <p:spPr>
          <a:xfrm>
            <a:off x="5435955" y="3999940"/>
            <a:ext cx="151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5"/>
                </a:solidFill>
                <a:latin typeface="VL Rodina" panose="00000500000000000000" pitchFamily="50" charset="0"/>
              </a:rPr>
              <a:t>EUROPE</a:t>
            </a:r>
          </a:p>
        </p:txBody>
      </p:sp>
    </p:spTree>
    <p:extLst>
      <p:ext uri="{BB962C8B-B14F-4D97-AF65-F5344CB8AC3E}">
        <p14:creationId xmlns:p14="http://schemas.microsoft.com/office/powerpoint/2010/main" val="106455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 txBox="1">
            <a:spLocks noGrp="1"/>
          </p:cNvSpPr>
          <p:nvPr>
            <p:ph type="title"/>
          </p:nvPr>
        </p:nvSpPr>
        <p:spPr>
          <a:xfrm>
            <a:off x="996725" y="251416"/>
            <a:ext cx="715055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accent1"/>
                </a:solidFill>
                <a:latin typeface="VL Rodina" panose="00000500000000000000" pitchFamily="50" charset="0"/>
                <a:sym typeface="Fira Sans Extra Condensed Medium"/>
              </a:rPr>
              <a:t>Difficultés rencontrées dans la collecte de données</a:t>
            </a:r>
          </a:p>
        </p:txBody>
      </p:sp>
      <p:grpSp>
        <p:nvGrpSpPr>
          <p:cNvPr id="14" name="Google Shape;261;p20">
            <a:extLst>
              <a:ext uri="{FF2B5EF4-FFF2-40B4-BE49-F238E27FC236}">
                <a16:creationId xmlns:a16="http://schemas.microsoft.com/office/drawing/2014/main" id="{B338D245-3E24-4E33-9625-4B67BCDA9182}"/>
              </a:ext>
            </a:extLst>
          </p:cNvPr>
          <p:cNvGrpSpPr/>
          <p:nvPr/>
        </p:nvGrpSpPr>
        <p:grpSpPr>
          <a:xfrm>
            <a:off x="1400800" y="1102375"/>
            <a:ext cx="7165684" cy="4040983"/>
            <a:chOff x="3956491" y="1102411"/>
            <a:chExt cx="7165684" cy="4040983"/>
          </a:xfrm>
        </p:grpSpPr>
        <p:sp>
          <p:nvSpPr>
            <p:cNvPr id="21" name="Google Shape;263;p20">
              <a:extLst>
                <a:ext uri="{FF2B5EF4-FFF2-40B4-BE49-F238E27FC236}">
                  <a16:creationId xmlns:a16="http://schemas.microsoft.com/office/drawing/2014/main" id="{409FE4BC-3F5F-4414-B6E3-333FB2ADBF0B}"/>
                </a:ext>
              </a:extLst>
            </p:cNvPr>
            <p:cNvSpPr txBox="1"/>
            <p:nvPr/>
          </p:nvSpPr>
          <p:spPr>
            <a:xfrm>
              <a:off x="6415056" y="1102411"/>
              <a:ext cx="4707119" cy="381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fr-FR" sz="1200" b="1" dirty="0">
                  <a:latin typeface="Barlow" panose="00000500000000000000" pitchFamily="2" charset="0"/>
                </a:rPr>
                <a:t>Données statistiques: </a:t>
              </a:r>
              <a:r>
                <a:rPr lang="fr-FR" sz="1200" dirty="0">
                  <a:latin typeface="Barlow" panose="00000500000000000000" pitchFamily="2" charset="0"/>
                </a:rPr>
                <a:t>difficulté pour identifier les fournisseurs de données: INSEE (France), ISTAT (Italie) et IMSEE (Monaco)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fr-FR" sz="1200" b="1" dirty="0">
                  <a:latin typeface="Barlow" panose="00000500000000000000" pitchFamily="2" charset="0"/>
                </a:rPr>
                <a:t>Manque de données </a:t>
              </a:r>
              <a:r>
                <a:rPr lang="fr-FR" sz="1200" dirty="0">
                  <a:latin typeface="Barlow" panose="00000500000000000000" pitchFamily="2" charset="0"/>
                </a:rPr>
                <a:t>: dans certains domaines d'intérêt pour le projet, le partenariat a été confronté à un manque général de données, comme dans le cas de la mobilité transfrontalière</a:t>
              </a:r>
            </a:p>
            <a:p>
              <a:pPr marL="285750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fr-FR" sz="1200" b="1" dirty="0">
                  <a:latin typeface="Barlow" panose="00000500000000000000" pitchFamily="2" charset="0"/>
                </a:rPr>
                <a:t>Définitions statistiques </a:t>
              </a:r>
              <a:r>
                <a:rPr lang="fr-FR" sz="1200" dirty="0">
                  <a:latin typeface="Barlow" panose="00000500000000000000" pitchFamily="2" charset="0"/>
                </a:rPr>
                <a:t>: la définition des données et indicateurs, et les méthodes de collecte et traitement des divers instituts nationaux peuvent différer. C’est le cas du système de collecte des données démographiques : recensement annuel permanent en Italie et enquête de recensement traditionnelle sur une base quinquennale en France</a:t>
              </a:r>
            </a:p>
            <a:p>
              <a:pPr marL="285750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fr-FR" sz="1200" b="1" dirty="0">
                  <a:latin typeface="Barlow" panose="00000500000000000000" pitchFamily="2" charset="0"/>
                </a:rPr>
                <a:t>Le maillage spatial </a:t>
              </a:r>
              <a:r>
                <a:rPr lang="fr-FR" sz="1200" dirty="0">
                  <a:latin typeface="Barlow" panose="00000500000000000000" pitchFamily="2" charset="0"/>
                </a:rPr>
                <a:t>: le maillage recherché pour le projet est celui de la Commune. Certaines données ne sont pas disponibles à cette échelle. Par exemple le nombre de familles monoparentales n’est pas disponible à l’échelle de la Commune en Italie</a:t>
              </a:r>
            </a:p>
          </p:txBody>
        </p:sp>
        <p:grpSp>
          <p:nvGrpSpPr>
            <p:cNvPr id="16" name="Google Shape;265;p20">
              <a:extLst>
                <a:ext uri="{FF2B5EF4-FFF2-40B4-BE49-F238E27FC236}">
                  <a16:creationId xmlns:a16="http://schemas.microsoft.com/office/drawing/2014/main" id="{9E948163-A68A-48DA-9D29-CE41B2FA2ADC}"/>
                </a:ext>
              </a:extLst>
            </p:cNvPr>
            <p:cNvGrpSpPr/>
            <p:nvPr/>
          </p:nvGrpSpPr>
          <p:grpSpPr>
            <a:xfrm>
              <a:off x="3956491" y="1327925"/>
              <a:ext cx="2623135" cy="3815469"/>
              <a:chOff x="3956491" y="1327925"/>
              <a:chExt cx="2623135" cy="3815469"/>
            </a:xfrm>
          </p:grpSpPr>
          <p:grpSp>
            <p:nvGrpSpPr>
              <p:cNvPr id="17" name="Google Shape;266;p20">
                <a:extLst>
                  <a:ext uri="{FF2B5EF4-FFF2-40B4-BE49-F238E27FC236}">
                    <a16:creationId xmlns:a16="http://schemas.microsoft.com/office/drawing/2014/main" id="{DF946162-9565-4CE9-8121-365FE83C91D2}"/>
                  </a:ext>
                </a:extLst>
              </p:cNvPr>
              <p:cNvGrpSpPr/>
              <p:nvPr/>
            </p:nvGrpSpPr>
            <p:grpSpPr>
              <a:xfrm>
                <a:off x="3956491" y="1327925"/>
                <a:ext cx="2623135" cy="3815469"/>
                <a:chOff x="3956491" y="1327925"/>
                <a:chExt cx="2623135" cy="3815469"/>
              </a:xfrm>
            </p:grpSpPr>
            <p:sp>
              <p:nvSpPr>
                <p:cNvPr id="19" name="Google Shape;267;p20">
                  <a:extLst>
                    <a:ext uri="{FF2B5EF4-FFF2-40B4-BE49-F238E27FC236}">
                      <a16:creationId xmlns:a16="http://schemas.microsoft.com/office/drawing/2014/main" id="{65B9892F-08DD-4268-8064-FF04700D0BE5}"/>
                    </a:ext>
                  </a:extLst>
                </p:cNvPr>
                <p:cNvSpPr/>
                <p:nvPr/>
              </p:nvSpPr>
              <p:spPr>
                <a:xfrm>
                  <a:off x="3956491" y="1327925"/>
                  <a:ext cx="2623135" cy="3815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7" h="59710" extrusionOk="0">
                      <a:moveTo>
                        <a:pt x="50067" y="59710"/>
                      </a:moveTo>
                      <a:lnTo>
                        <a:pt x="25040" y="0"/>
                      </a:lnTo>
                      <a:lnTo>
                        <a:pt x="1" y="597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0" name="Google Shape;268;p20">
                  <a:extLst>
                    <a:ext uri="{FF2B5EF4-FFF2-40B4-BE49-F238E27FC236}">
                      <a16:creationId xmlns:a16="http://schemas.microsoft.com/office/drawing/2014/main" id="{88832311-451F-48B1-8409-C0170CE8C9DB}"/>
                    </a:ext>
                  </a:extLst>
                </p:cNvPr>
                <p:cNvSpPr/>
                <p:nvPr/>
              </p:nvSpPr>
              <p:spPr>
                <a:xfrm>
                  <a:off x="5268314" y="1327925"/>
                  <a:ext cx="1311279" cy="3815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28" h="59710" extrusionOk="0">
                      <a:moveTo>
                        <a:pt x="25028" y="59710"/>
                      </a:moveTo>
                      <a:lnTo>
                        <a:pt x="1" y="0"/>
                      </a:lnTo>
                      <a:lnTo>
                        <a:pt x="14693" y="59710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cxnSp>
            <p:nvCxnSpPr>
              <p:cNvPr id="18" name="Google Shape;269;p20">
                <a:extLst>
                  <a:ext uri="{FF2B5EF4-FFF2-40B4-BE49-F238E27FC236}">
                    <a16:creationId xmlns:a16="http://schemas.microsoft.com/office/drawing/2014/main" id="{12970782-C5D4-49DB-AF58-61AA5EAAD0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80432" y="2571786"/>
                <a:ext cx="1234624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26" name="Google Shape;275;p20">
            <a:extLst>
              <a:ext uri="{FF2B5EF4-FFF2-40B4-BE49-F238E27FC236}">
                <a16:creationId xmlns:a16="http://schemas.microsoft.com/office/drawing/2014/main" id="{050E5993-E4F7-4FC1-9BEB-3F6EBB46A80F}"/>
              </a:ext>
            </a:extLst>
          </p:cNvPr>
          <p:cNvGrpSpPr/>
          <p:nvPr/>
        </p:nvGrpSpPr>
        <p:grpSpPr>
          <a:xfrm>
            <a:off x="8734" y="2552824"/>
            <a:ext cx="2447882" cy="2590570"/>
            <a:chOff x="2564425" y="2552860"/>
            <a:chExt cx="2447882" cy="2590570"/>
          </a:xfrm>
        </p:grpSpPr>
        <p:sp>
          <p:nvSpPr>
            <p:cNvPr id="28" name="Google Shape;276;p20">
              <a:extLst>
                <a:ext uri="{FF2B5EF4-FFF2-40B4-BE49-F238E27FC236}">
                  <a16:creationId xmlns:a16="http://schemas.microsoft.com/office/drawing/2014/main" id="{C8D0A67F-FD60-422C-B3F1-908E89954968}"/>
                </a:ext>
              </a:extLst>
            </p:cNvPr>
            <p:cNvSpPr/>
            <p:nvPr/>
          </p:nvSpPr>
          <p:spPr>
            <a:xfrm>
              <a:off x="2564425" y="2552860"/>
              <a:ext cx="2447882" cy="2590570"/>
            </a:xfrm>
            <a:custGeom>
              <a:avLst/>
              <a:gdLst/>
              <a:ahLst/>
              <a:cxnLst/>
              <a:rect l="l" t="t" r="r" b="b"/>
              <a:pathLst>
                <a:path w="46722" h="40541" extrusionOk="0">
                  <a:moveTo>
                    <a:pt x="46721" y="40541"/>
                  </a:moveTo>
                  <a:lnTo>
                    <a:pt x="23361" y="0"/>
                  </a:lnTo>
                  <a:lnTo>
                    <a:pt x="1" y="405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7;p20">
              <a:extLst>
                <a:ext uri="{FF2B5EF4-FFF2-40B4-BE49-F238E27FC236}">
                  <a16:creationId xmlns:a16="http://schemas.microsoft.com/office/drawing/2014/main" id="{65CE184E-98E0-4808-93F6-B04A2F1CD3FE}"/>
                </a:ext>
              </a:extLst>
            </p:cNvPr>
            <p:cNvSpPr/>
            <p:nvPr/>
          </p:nvSpPr>
          <p:spPr>
            <a:xfrm>
              <a:off x="3788336" y="2552860"/>
              <a:ext cx="1223941" cy="2590570"/>
            </a:xfrm>
            <a:custGeom>
              <a:avLst/>
              <a:gdLst/>
              <a:ahLst/>
              <a:cxnLst/>
              <a:rect l="l" t="t" r="r" b="b"/>
              <a:pathLst>
                <a:path w="23361" h="40541" extrusionOk="0">
                  <a:moveTo>
                    <a:pt x="23360" y="40541"/>
                  </a:moveTo>
                  <a:lnTo>
                    <a:pt x="0" y="0"/>
                  </a:lnTo>
                  <a:lnTo>
                    <a:pt x="13716" y="4054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94235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/>
          <p:nvPr/>
        </p:nvSpPr>
        <p:spPr>
          <a:xfrm>
            <a:off x="488347" y="3969500"/>
            <a:ext cx="3355624" cy="1174000"/>
          </a:xfrm>
          <a:custGeom>
            <a:avLst/>
            <a:gdLst/>
            <a:ahLst/>
            <a:cxnLst/>
            <a:rect l="l" t="t" r="r" b="b"/>
            <a:pathLst>
              <a:path w="79654" h="46960" extrusionOk="0">
                <a:moveTo>
                  <a:pt x="39827" y="1"/>
                </a:moveTo>
                <a:lnTo>
                  <a:pt x="1" y="46959"/>
                </a:lnTo>
                <a:lnTo>
                  <a:pt x="79654" y="46959"/>
                </a:lnTo>
                <a:lnTo>
                  <a:pt x="3982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"/>
          <p:cNvSpPr/>
          <p:nvPr/>
        </p:nvSpPr>
        <p:spPr>
          <a:xfrm>
            <a:off x="5115075" y="3545175"/>
            <a:ext cx="3728255" cy="1598390"/>
          </a:xfrm>
          <a:custGeom>
            <a:avLst/>
            <a:gdLst/>
            <a:ahLst/>
            <a:cxnLst/>
            <a:rect l="l" t="t" r="r" b="b"/>
            <a:pathLst>
              <a:path w="86083" h="58378" extrusionOk="0">
                <a:moveTo>
                  <a:pt x="43042" y="1"/>
                </a:moveTo>
                <a:lnTo>
                  <a:pt x="1" y="58377"/>
                </a:lnTo>
                <a:lnTo>
                  <a:pt x="86083" y="58377"/>
                </a:lnTo>
                <a:lnTo>
                  <a:pt x="4304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8"/>
          <p:cNvSpPr/>
          <p:nvPr/>
        </p:nvSpPr>
        <p:spPr>
          <a:xfrm>
            <a:off x="3663475" y="3256750"/>
            <a:ext cx="1817041" cy="1886846"/>
          </a:xfrm>
          <a:custGeom>
            <a:avLst/>
            <a:gdLst/>
            <a:ahLst/>
            <a:cxnLst/>
            <a:rect l="l" t="t" r="r" b="b"/>
            <a:pathLst>
              <a:path w="63152" h="89477" extrusionOk="0">
                <a:moveTo>
                  <a:pt x="31576" y="1"/>
                </a:moveTo>
                <a:lnTo>
                  <a:pt x="1" y="89476"/>
                </a:lnTo>
                <a:lnTo>
                  <a:pt x="63151" y="89476"/>
                </a:lnTo>
                <a:lnTo>
                  <a:pt x="3157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A84AFCD8-887F-44E7-AE16-B7A97E2687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16333" r="6401" b="19558"/>
          <a:stretch/>
        </p:blipFill>
        <p:spPr>
          <a:xfrm>
            <a:off x="17064" y="591916"/>
            <a:ext cx="9109871" cy="22023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808E89-1AD9-4676-939B-F70B0ADB31EE}"/>
              </a:ext>
            </a:extLst>
          </p:cNvPr>
          <p:cNvSpPr txBox="1"/>
          <p:nvPr/>
        </p:nvSpPr>
        <p:spPr>
          <a:xfrm rot="2445317">
            <a:off x="7668293" y="4652625"/>
            <a:ext cx="12457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chemeClr val="tx2">
                    <a:lumMod val="50000"/>
                  </a:schemeClr>
                </a:solidFill>
                <a:latin typeface="Barlow" panose="00000500000000000000" pitchFamily="2" charset="0"/>
              </a:rPr>
              <a:t>© </a:t>
            </a:r>
            <a:r>
              <a:rPr lang="en" sz="800" i="1" u="sng" dirty="0">
                <a:solidFill>
                  <a:schemeClr val="tx2">
                    <a:lumMod val="50000"/>
                  </a:schemeClr>
                </a:solidFill>
                <a:latin typeface="Barlow" panose="00000500000000000000" pitchFamily="2" charset="0"/>
              </a:rPr>
              <a:t>S</a:t>
            </a:r>
            <a:r>
              <a:rPr lang="en" sz="800" i="1" u="sng" dirty="0">
                <a:solidFill>
                  <a:schemeClr val="tx2">
                    <a:lumMod val="50000"/>
                  </a:schemeClr>
                </a:solidFill>
                <a:latin typeface="Barlow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lidesgo</a:t>
            </a:r>
            <a:r>
              <a:rPr lang="en" sz="800" i="1" dirty="0">
                <a:solidFill>
                  <a:schemeClr val="tx2">
                    <a:lumMod val="50000"/>
                  </a:schemeClr>
                </a:solidFill>
                <a:latin typeface="Barlow" panose="00000500000000000000" pitchFamily="2" charset="0"/>
              </a:rPr>
              <a:t> &amp; </a:t>
            </a:r>
            <a:r>
              <a:rPr lang="en" sz="800" i="1" u="sng" dirty="0">
                <a:solidFill>
                  <a:schemeClr val="tx2">
                    <a:lumMod val="50000"/>
                  </a:schemeClr>
                </a:solidFill>
                <a:latin typeface="Barlow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800" i="1" dirty="0">
                <a:solidFill>
                  <a:schemeClr val="tx2">
                    <a:lumMod val="50000"/>
                  </a:schemeClr>
                </a:solidFill>
                <a:latin typeface="Barlow" panose="00000500000000000000" pitchFamily="2" charset="0"/>
              </a:rPr>
              <a:t> </a:t>
            </a:r>
            <a:endParaRPr lang="fr-FR" sz="800" i="1" dirty="0">
              <a:solidFill>
                <a:schemeClr val="tx2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0" y="124911"/>
            <a:ext cx="9144000" cy="4451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VL Rodina" panose="00000500000000000000" pitchFamily="50" charset="0"/>
              </a:rPr>
              <a:t>Partenariat du projet</a:t>
            </a:r>
            <a:endParaRPr dirty="0">
              <a:latin typeface="VL Rodina" panose="00000500000000000000" pitchFamily="50" charset="0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3303948" y="1036952"/>
            <a:ext cx="1576992" cy="2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accent3"/>
                </a:solidFill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C</a:t>
            </a:r>
            <a:r>
              <a:rPr lang="en" sz="1800" b="1" dirty="0">
                <a:solidFill>
                  <a:schemeClr val="accent3"/>
                </a:solidFill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HEF DE FILE</a:t>
            </a:r>
          </a:p>
        </p:txBody>
      </p:sp>
      <p:grpSp>
        <p:nvGrpSpPr>
          <p:cNvPr id="96" name="Google Shape;96;p16"/>
          <p:cNvGrpSpPr/>
          <p:nvPr/>
        </p:nvGrpSpPr>
        <p:grpSpPr>
          <a:xfrm>
            <a:off x="-7020" y="2179123"/>
            <a:ext cx="9156018" cy="1310656"/>
            <a:chOff x="233431" y="2305175"/>
            <a:chExt cx="7153139" cy="1023950"/>
          </a:xfrm>
        </p:grpSpPr>
        <p:sp>
          <p:nvSpPr>
            <p:cNvPr id="97" name="Google Shape;97;p16"/>
            <p:cNvSpPr/>
            <p:nvPr/>
          </p:nvSpPr>
          <p:spPr>
            <a:xfrm>
              <a:off x="233431" y="2817750"/>
              <a:ext cx="1390075" cy="25"/>
            </a:xfrm>
            <a:custGeom>
              <a:avLst/>
              <a:gdLst/>
              <a:ahLst/>
              <a:cxnLst/>
              <a:rect l="l" t="t" r="r" b="b"/>
              <a:pathLst>
                <a:path w="55603" h="1" fill="none" extrusionOk="0">
                  <a:moveTo>
                    <a:pt x="0" y="0"/>
                  </a:moveTo>
                  <a:lnTo>
                    <a:pt x="55602" y="0"/>
                  </a:lnTo>
                </a:path>
              </a:pathLst>
            </a:custGeom>
            <a:noFill/>
            <a:ln w="187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5996494" y="2817750"/>
              <a:ext cx="1390075" cy="25"/>
            </a:xfrm>
            <a:custGeom>
              <a:avLst/>
              <a:gdLst/>
              <a:ahLst/>
              <a:cxnLst/>
              <a:rect l="l" t="t" r="r" b="b"/>
              <a:pathLst>
                <a:path w="55603" h="1" fill="none" extrusionOk="0">
                  <a:moveTo>
                    <a:pt x="1" y="0"/>
                  </a:moveTo>
                  <a:lnTo>
                    <a:pt x="55603" y="0"/>
                  </a:lnTo>
                </a:path>
              </a:pathLst>
            </a:custGeom>
            <a:noFill/>
            <a:ln w="187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1439150" y="2509675"/>
              <a:ext cx="473900" cy="308100"/>
            </a:xfrm>
            <a:custGeom>
              <a:avLst/>
              <a:gdLst/>
              <a:ahLst/>
              <a:cxnLst/>
              <a:rect l="l" t="t" r="r" b="b"/>
              <a:pathLst>
                <a:path w="18956" h="12324" extrusionOk="0">
                  <a:moveTo>
                    <a:pt x="18955" y="0"/>
                  </a:moveTo>
                  <a:lnTo>
                    <a:pt x="1" y="12323"/>
                  </a:lnTo>
                  <a:lnTo>
                    <a:pt x="7561" y="12323"/>
                  </a:lnTo>
                  <a:lnTo>
                    <a:pt x="18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1913025" y="2305175"/>
              <a:ext cx="1232025" cy="1023950"/>
            </a:xfrm>
            <a:custGeom>
              <a:avLst/>
              <a:gdLst/>
              <a:ahLst/>
              <a:cxnLst/>
              <a:rect l="l" t="t" r="r" b="b"/>
              <a:pathLst>
                <a:path w="49281" h="40958" extrusionOk="0">
                  <a:moveTo>
                    <a:pt x="0" y="1"/>
                  </a:moveTo>
                  <a:lnTo>
                    <a:pt x="15229" y="20503"/>
                  </a:lnTo>
                  <a:lnTo>
                    <a:pt x="15276" y="20503"/>
                  </a:lnTo>
                  <a:lnTo>
                    <a:pt x="30326" y="40958"/>
                  </a:lnTo>
                  <a:lnTo>
                    <a:pt x="49280" y="20455"/>
                  </a:lnTo>
                  <a:lnTo>
                    <a:pt x="30326" y="32790"/>
                  </a:lnTo>
                  <a:lnTo>
                    <a:pt x="18931" y="20455"/>
                  </a:lnTo>
                  <a:lnTo>
                    <a:pt x="18908" y="2045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1439150" y="2305175"/>
              <a:ext cx="1232025" cy="1023950"/>
            </a:xfrm>
            <a:custGeom>
              <a:avLst/>
              <a:gdLst/>
              <a:ahLst/>
              <a:cxnLst/>
              <a:rect l="l" t="t" r="r" b="b"/>
              <a:pathLst>
                <a:path w="49281" h="40958" extrusionOk="0">
                  <a:moveTo>
                    <a:pt x="18955" y="1"/>
                  </a:moveTo>
                  <a:lnTo>
                    <a:pt x="1" y="20503"/>
                  </a:lnTo>
                  <a:lnTo>
                    <a:pt x="1" y="20503"/>
                  </a:lnTo>
                  <a:lnTo>
                    <a:pt x="18955" y="8180"/>
                  </a:lnTo>
                  <a:lnTo>
                    <a:pt x="30350" y="20503"/>
                  </a:lnTo>
                  <a:lnTo>
                    <a:pt x="30374" y="20503"/>
                  </a:lnTo>
                  <a:lnTo>
                    <a:pt x="49281" y="40958"/>
                  </a:lnTo>
                  <a:lnTo>
                    <a:pt x="34195" y="20455"/>
                  </a:lnTo>
                  <a:lnTo>
                    <a:pt x="34148" y="20455"/>
                  </a:lnTo>
                  <a:lnTo>
                    <a:pt x="18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2638125" y="3257675"/>
              <a:ext cx="66100" cy="35750"/>
            </a:xfrm>
            <a:custGeom>
              <a:avLst/>
              <a:gdLst/>
              <a:ahLst/>
              <a:cxnLst/>
              <a:rect l="l" t="t" r="r" b="b"/>
              <a:pathLst>
                <a:path w="2644" h="1430" extrusionOk="0">
                  <a:moveTo>
                    <a:pt x="0" y="0"/>
                  </a:moveTo>
                  <a:lnTo>
                    <a:pt x="1322" y="1429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2638125" y="3203800"/>
              <a:ext cx="66100" cy="36050"/>
            </a:xfrm>
            <a:custGeom>
              <a:avLst/>
              <a:gdLst/>
              <a:ahLst/>
              <a:cxnLst/>
              <a:rect l="l" t="t" r="r" b="b"/>
              <a:pathLst>
                <a:path w="2644" h="1442" extrusionOk="0">
                  <a:moveTo>
                    <a:pt x="0" y="0"/>
                  </a:moveTo>
                  <a:lnTo>
                    <a:pt x="1322" y="1441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2638125" y="3150225"/>
              <a:ext cx="66100" cy="35750"/>
            </a:xfrm>
            <a:custGeom>
              <a:avLst/>
              <a:gdLst/>
              <a:ahLst/>
              <a:cxnLst/>
              <a:rect l="l" t="t" r="r" b="b"/>
              <a:pathLst>
                <a:path w="2644" h="1430" extrusionOk="0">
                  <a:moveTo>
                    <a:pt x="0" y="0"/>
                  </a:moveTo>
                  <a:lnTo>
                    <a:pt x="1322" y="1429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2671150" y="2509675"/>
              <a:ext cx="758750" cy="615275"/>
            </a:xfrm>
            <a:custGeom>
              <a:avLst/>
              <a:gdLst/>
              <a:ahLst/>
              <a:cxnLst/>
              <a:rect l="l" t="t" r="r" b="b"/>
              <a:pathLst>
                <a:path w="30350" h="24611" extrusionOk="0">
                  <a:moveTo>
                    <a:pt x="30350" y="0"/>
                  </a:moveTo>
                  <a:lnTo>
                    <a:pt x="11466" y="12275"/>
                  </a:lnTo>
                  <a:lnTo>
                    <a:pt x="11395" y="12275"/>
                  </a:lnTo>
                  <a:lnTo>
                    <a:pt x="1" y="24610"/>
                  </a:lnTo>
                  <a:lnTo>
                    <a:pt x="1" y="24610"/>
                  </a:lnTo>
                  <a:lnTo>
                    <a:pt x="18884" y="12323"/>
                  </a:lnTo>
                  <a:lnTo>
                    <a:pt x="18955" y="12323"/>
                  </a:lnTo>
                  <a:lnTo>
                    <a:pt x="303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3429875" y="2305175"/>
              <a:ext cx="1232925" cy="1023950"/>
            </a:xfrm>
            <a:custGeom>
              <a:avLst/>
              <a:gdLst/>
              <a:ahLst/>
              <a:cxnLst/>
              <a:rect l="l" t="t" r="r" b="b"/>
              <a:pathLst>
                <a:path w="49317" h="40958" extrusionOk="0">
                  <a:moveTo>
                    <a:pt x="1" y="1"/>
                  </a:moveTo>
                  <a:lnTo>
                    <a:pt x="15276" y="20503"/>
                  </a:lnTo>
                  <a:lnTo>
                    <a:pt x="15312" y="20503"/>
                  </a:lnTo>
                  <a:lnTo>
                    <a:pt x="30362" y="40958"/>
                  </a:lnTo>
                  <a:lnTo>
                    <a:pt x="49316" y="20455"/>
                  </a:lnTo>
                  <a:lnTo>
                    <a:pt x="30362" y="32790"/>
                  </a:lnTo>
                  <a:lnTo>
                    <a:pt x="18967" y="20455"/>
                  </a:lnTo>
                  <a:lnTo>
                    <a:pt x="18908" y="204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2956000" y="2305175"/>
              <a:ext cx="1232925" cy="1023950"/>
            </a:xfrm>
            <a:custGeom>
              <a:avLst/>
              <a:gdLst/>
              <a:ahLst/>
              <a:cxnLst/>
              <a:rect l="l" t="t" r="r" b="b"/>
              <a:pathLst>
                <a:path w="49317" h="40958" extrusionOk="0">
                  <a:moveTo>
                    <a:pt x="18956" y="1"/>
                  </a:moveTo>
                  <a:lnTo>
                    <a:pt x="1" y="20503"/>
                  </a:lnTo>
                  <a:lnTo>
                    <a:pt x="1" y="20503"/>
                  </a:lnTo>
                  <a:lnTo>
                    <a:pt x="18956" y="8180"/>
                  </a:lnTo>
                  <a:lnTo>
                    <a:pt x="30350" y="20503"/>
                  </a:lnTo>
                  <a:lnTo>
                    <a:pt x="30398" y="20503"/>
                  </a:lnTo>
                  <a:lnTo>
                    <a:pt x="49317" y="40958"/>
                  </a:lnTo>
                  <a:lnTo>
                    <a:pt x="34231" y="20455"/>
                  </a:lnTo>
                  <a:lnTo>
                    <a:pt x="34196" y="20455"/>
                  </a:lnTo>
                  <a:lnTo>
                    <a:pt x="189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4155575" y="3257675"/>
              <a:ext cx="66400" cy="35750"/>
            </a:xfrm>
            <a:custGeom>
              <a:avLst/>
              <a:gdLst/>
              <a:ahLst/>
              <a:cxnLst/>
              <a:rect l="l" t="t" r="r" b="b"/>
              <a:pathLst>
                <a:path w="2656" h="1430" extrusionOk="0">
                  <a:moveTo>
                    <a:pt x="0" y="0"/>
                  </a:moveTo>
                  <a:lnTo>
                    <a:pt x="1334" y="142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4155575" y="3203800"/>
              <a:ext cx="66400" cy="36050"/>
            </a:xfrm>
            <a:custGeom>
              <a:avLst/>
              <a:gdLst/>
              <a:ahLst/>
              <a:cxnLst/>
              <a:rect l="l" t="t" r="r" b="b"/>
              <a:pathLst>
                <a:path w="2656" h="1442" extrusionOk="0">
                  <a:moveTo>
                    <a:pt x="0" y="0"/>
                  </a:moveTo>
                  <a:lnTo>
                    <a:pt x="1334" y="1441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4155575" y="3150225"/>
              <a:ext cx="66400" cy="35750"/>
            </a:xfrm>
            <a:custGeom>
              <a:avLst/>
              <a:gdLst/>
              <a:ahLst/>
              <a:cxnLst/>
              <a:rect l="l" t="t" r="r" b="b"/>
              <a:pathLst>
                <a:path w="2656" h="1430" extrusionOk="0">
                  <a:moveTo>
                    <a:pt x="0" y="0"/>
                  </a:moveTo>
                  <a:lnTo>
                    <a:pt x="1334" y="142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4188900" y="2509675"/>
              <a:ext cx="759050" cy="615275"/>
            </a:xfrm>
            <a:custGeom>
              <a:avLst/>
              <a:gdLst/>
              <a:ahLst/>
              <a:cxnLst/>
              <a:rect l="l" t="t" r="r" b="b"/>
              <a:pathLst>
                <a:path w="30362" h="24611" extrusionOk="0">
                  <a:moveTo>
                    <a:pt x="30362" y="0"/>
                  </a:moveTo>
                  <a:lnTo>
                    <a:pt x="11466" y="12275"/>
                  </a:lnTo>
                  <a:lnTo>
                    <a:pt x="11395" y="12275"/>
                  </a:lnTo>
                  <a:lnTo>
                    <a:pt x="1" y="24610"/>
                  </a:lnTo>
                  <a:lnTo>
                    <a:pt x="1" y="24610"/>
                  </a:lnTo>
                  <a:lnTo>
                    <a:pt x="18884" y="12323"/>
                  </a:lnTo>
                  <a:lnTo>
                    <a:pt x="18955" y="12323"/>
                  </a:lnTo>
                  <a:lnTo>
                    <a:pt x="303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4947925" y="2305175"/>
              <a:ext cx="1232625" cy="1023950"/>
            </a:xfrm>
            <a:custGeom>
              <a:avLst/>
              <a:gdLst/>
              <a:ahLst/>
              <a:cxnLst/>
              <a:rect l="l" t="t" r="r" b="b"/>
              <a:pathLst>
                <a:path w="49305" h="40958" extrusionOk="0">
                  <a:moveTo>
                    <a:pt x="1" y="1"/>
                  </a:moveTo>
                  <a:lnTo>
                    <a:pt x="15264" y="20503"/>
                  </a:lnTo>
                  <a:lnTo>
                    <a:pt x="15300" y="20503"/>
                  </a:lnTo>
                  <a:lnTo>
                    <a:pt x="30350" y="40958"/>
                  </a:lnTo>
                  <a:lnTo>
                    <a:pt x="49304" y="20455"/>
                  </a:lnTo>
                  <a:lnTo>
                    <a:pt x="30350" y="32790"/>
                  </a:lnTo>
                  <a:lnTo>
                    <a:pt x="18955" y="20455"/>
                  </a:lnTo>
                  <a:lnTo>
                    <a:pt x="18908" y="204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5706650" y="2816550"/>
              <a:ext cx="473900" cy="308400"/>
            </a:xfrm>
            <a:custGeom>
              <a:avLst/>
              <a:gdLst/>
              <a:ahLst/>
              <a:cxnLst/>
              <a:rect l="l" t="t" r="r" b="b"/>
              <a:pathLst>
                <a:path w="18956" h="12336" extrusionOk="0">
                  <a:moveTo>
                    <a:pt x="11395" y="0"/>
                  </a:moveTo>
                  <a:lnTo>
                    <a:pt x="1" y="12335"/>
                  </a:lnTo>
                  <a:lnTo>
                    <a:pt x="18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4474050" y="2305175"/>
              <a:ext cx="1232625" cy="1023950"/>
            </a:xfrm>
            <a:custGeom>
              <a:avLst/>
              <a:gdLst/>
              <a:ahLst/>
              <a:cxnLst/>
              <a:rect l="l" t="t" r="r" b="b"/>
              <a:pathLst>
                <a:path w="49305" h="40958" extrusionOk="0">
                  <a:moveTo>
                    <a:pt x="18956" y="1"/>
                  </a:moveTo>
                  <a:lnTo>
                    <a:pt x="1" y="20503"/>
                  </a:lnTo>
                  <a:lnTo>
                    <a:pt x="1" y="20503"/>
                  </a:lnTo>
                  <a:lnTo>
                    <a:pt x="18956" y="8180"/>
                  </a:lnTo>
                  <a:lnTo>
                    <a:pt x="30350" y="20503"/>
                  </a:lnTo>
                  <a:lnTo>
                    <a:pt x="30386" y="20503"/>
                  </a:lnTo>
                  <a:lnTo>
                    <a:pt x="49305" y="40958"/>
                  </a:lnTo>
                  <a:lnTo>
                    <a:pt x="34219" y="20455"/>
                  </a:lnTo>
                  <a:lnTo>
                    <a:pt x="34184" y="20455"/>
                  </a:lnTo>
                  <a:lnTo>
                    <a:pt x="18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5673625" y="3257675"/>
              <a:ext cx="66100" cy="35750"/>
            </a:xfrm>
            <a:custGeom>
              <a:avLst/>
              <a:gdLst/>
              <a:ahLst/>
              <a:cxnLst/>
              <a:rect l="l" t="t" r="r" b="b"/>
              <a:pathLst>
                <a:path w="2644" h="1430" extrusionOk="0">
                  <a:moveTo>
                    <a:pt x="0" y="0"/>
                  </a:moveTo>
                  <a:lnTo>
                    <a:pt x="1322" y="1429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5673625" y="3203800"/>
              <a:ext cx="66100" cy="36050"/>
            </a:xfrm>
            <a:custGeom>
              <a:avLst/>
              <a:gdLst/>
              <a:ahLst/>
              <a:cxnLst/>
              <a:rect l="l" t="t" r="r" b="b"/>
              <a:pathLst>
                <a:path w="2644" h="1442" extrusionOk="0">
                  <a:moveTo>
                    <a:pt x="0" y="0"/>
                  </a:moveTo>
                  <a:lnTo>
                    <a:pt x="1322" y="1441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5673625" y="3150225"/>
              <a:ext cx="66100" cy="35750"/>
            </a:xfrm>
            <a:custGeom>
              <a:avLst/>
              <a:gdLst/>
              <a:ahLst/>
              <a:cxnLst/>
              <a:rect l="l" t="t" r="r" b="b"/>
              <a:pathLst>
                <a:path w="2644" h="1430" extrusionOk="0">
                  <a:moveTo>
                    <a:pt x="0" y="0"/>
                  </a:moveTo>
                  <a:lnTo>
                    <a:pt x="1322" y="1429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4914600" y="2340900"/>
              <a:ext cx="66400" cy="36025"/>
            </a:xfrm>
            <a:custGeom>
              <a:avLst/>
              <a:gdLst/>
              <a:ahLst/>
              <a:cxnLst/>
              <a:rect l="l" t="t" r="r" b="b"/>
              <a:pathLst>
                <a:path w="2656" h="1441" extrusionOk="0">
                  <a:moveTo>
                    <a:pt x="2655" y="1441"/>
                  </a:moveTo>
                  <a:lnTo>
                    <a:pt x="1334" y="0"/>
                  </a:lnTo>
                  <a:lnTo>
                    <a:pt x="0" y="14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4914600" y="2394775"/>
              <a:ext cx="66400" cy="35750"/>
            </a:xfrm>
            <a:custGeom>
              <a:avLst/>
              <a:gdLst/>
              <a:ahLst/>
              <a:cxnLst/>
              <a:rect l="l" t="t" r="r" b="b"/>
              <a:pathLst>
                <a:path w="2656" h="1430" extrusionOk="0">
                  <a:moveTo>
                    <a:pt x="2655" y="1429"/>
                  </a:moveTo>
                  <a:lnTo>
                    <a:pt x="1334" y="0"/>
                  </a:lnTo>
                  <a:lnTo>
                    <a:pt x="0" y="1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4914600" y="2448350"/>
              <a:ext cx="66400" cy="36050"/>
            </a:xfrm>
            <a:custGeom>
              <a:avLst/>
              <a:gdLst/>
              <a:ahLst/>
              <a:cxnLst/>
              <a:rect l="l" t="t" r="r" b="b"/>
              <a:pathLst>
                <a:path w="2656" h="1442" extrusionOk="0">
                  <a:moveTo>
                    <a:pt x="2655" y="1441"/>
                  </a:moveTo>
                  <a:lnTo>
                    <a:pt x="1334" y="0"/>
                  </a:lnTo>
                  <a:lnTo>
                    <a:pt x="0" y="14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3396550" y="2340900"/>
              <a:ext cx="66400" cy="36025"/>
            </a:xfrm>
            <a:custGeom>
              <a:avLst/>
              <a:gdLst/>
              <a:ahLst/>
              <a:cxnLst/>
              <a:rect l="l" t="t" r="r" b="b"/>
              <a:pathLst>
                <a:path w="2656" h="1441" extrusionOk="0">
                  <a:moveTo>
                    <a:pt x="2655" y="1441"/>
                  </a:moveTo>
                  <a:lnTo>
                    <a:pt x="1334" y="0"/>
                  </a:lnTo>
                  <a:lnTo>
                    <a:pt x="0" y="14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3396550" y="2394775"/>
              <a:ext cx="66400" cy="35750"/>
            </a:xfrm>
            <a:custGeom>
              <a:avLst/>
              <a:gdLst/>
              <a:ahLst/>
              <a:cxnLst/>
              <a:rect l="l" t="t" r="r" b="b"/>
              <a:pathLst>
                <a:path w="2656" h="1430" extrusionOk="0">
                  <a:moveTo>
                    <a:pt x="2655" y="1429"/>
                  </a:moveTo>
                  <a:lnTo>
                    <a:pt x="1334" y="0"/>
                  </a:lnTo>
                  <a:lnTo>
                    <a:pt x="0" y="1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3396550" y="2448350"/>
              <a:ext cx="66400" cy="36050"/>
            </a:xfrm>
            <a:custGeom>
              <a:avLst/>
              <a:gdLst/>
              <a:ahLst/>
              <a:cxnLst/>
              <a:rect l="l" t="t" r="r" b="b"/>
              <a:pathLst>
                <a:path w="2656" h="1442" extrusionOk="0">
                  <a:moveTo>
                    <a:pt x="2655" y="1441"/>
                  </a:moveTo>
                  <a:lnTo>
                    <a:pt x="1334" y="0"/>
                  </a:lnTo>
                  <a:lnTo>
                    <a:pt x="0" y="14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1879975" y="2341200"/>
              <a:ext cx="66125" cy="35725"/>
            </a:xfrm>
            <a:custGeom>
              <a:avLst/>
              <a:gdLst/>
              <a:ahLst/>
              <a:cxnLst/>
              <a:rect l="l" t="t" r="r" b="b"/>
              <a:pathLst>
                <a:path w="2645" h="1429" extrusionOk="0">
                  <a:moveTo>
                    <a:pt x="2644" y="1429"/>
                  </a:moveTo>
                  <a:lnTo>
                    <a:pt x="1322" y="0"/>
                  </a:lnTo>
                  <a:lnTo>
                    <a:pt x="1" y="1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1879975" y="2394775"/>
              <a:ext cx="66125" cy="35750"/>
            </a:xfrm>
            <a:custGeom>
              <a:avLst/>
              <a:gdLst/>
              <a:ahLst/>
              <a:cxnLst/>
              <a:rect l="l" t="t" r="r" b="b"/>
              <a:pathLst>
                <a:path w="2645" h="1430" extrusionOk="0">
                  <a:moveTo>
                    <a:pt x="2644" y="1429"/>
                  </a:moveTo>
                  <a:lnTo>
                    <a:pt x="1322" y="0"/>
                  </a:lnTo>
                  <a:lnTo>
                    <a:pt x="1" y="1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1879975" y="2448650"/>
              <a:ext cx="66125" cy="35750"/>
            </a:xfrm>
            <a:custGeom>
              <a:avLst/>
              <a:gdLst/>
              <a:ahLst/>
              <a:cxnLst/>
              <a:rect l="l" t="t" r="r" b="b"/>
              <a:pathLst>
                <a:path w="2645" h="1430" extrusionOk="0">
                  <a:moveTo>
                    <a:pt x="2644" y="1429"/>
                  </a:moveTo>
                  <a:lnTo>
                    <a:pt x="1322" y="0"/>
                  </a:lnTo>
                  <a:lnTo>
                    <a:pt x="1" y="1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" name="Image 55">
            <a:extLst>
              <a:ext uri="{FF2B5EF4-FFF2-40B4-BE49-F238E27FC236}">
                <a16:creationId xmlns:a16="http://schemas.microsoft.com/office/drawing/2014/main" id="{C9AADD03-B435-4F39-BF0B-3B952D1D9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52" y="881459"/>
            <a:ext cx="1527758" cy="547248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E22BDC39-A960-41CD-B496-748037B329AA}"/>
              </a:ext>
            </a:extLst>
          </p:cNvPr>
          <p:cNvSpPr txBox="1"/>
          <p:nvPr/>
        </p:nvSpPr>
        <p:spPr>
          <a:xfrm>
            <a:off x="-7020" y="4745828"/>
            <a:ext cx="9143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i="1" dirty="0">
                <a:solidFill>
                  <a:srgbClr val="000000"/>
                </a:solidFill>
                <a:latin typeface="Barlow Condensed" panose="00000506000000000000" pitchFamily="2" charset="0"/>
              </a:rPr>
              <a:t>La Principauté de Monaco et la Métropole de Gênes sont </a:t>
            </a:r>
            <a:r>
              <a:rPr lang="fr-FR" i="1">
                <a:solidFill>
                  <a:srgbClr val="000000"/>
                </a:solidFill>
                <a:latin typeface="Barlow Condensed" panose="00000506000000000000" pitchFamily="2" charset="0"/>
              </a:rPr>
              <a:t>partenaires associées </a:t>
            </a:r>
            <a:r>
              <a:rPr lang="fr-FR" i="1" dirty="0">
                <a:solidFill>
                  <a:srgbClr val="000000"/>
                </a:solidFill>
                <a:latin typeface="Barlow Condensed" panose="00000506000000000000" pitchFamily="2" charset="0"/>
              </a:rPr>
              <a:t>du projet</a:t>
            </a:r>
            <a:endParaRPr lang="fr-FR" dirty="0">
              <a:latin typeface="Barlow Condensed" panose="00000506000000000000" pitchFamily="2" charset="0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66DE3795-9083-439B-9EED-AE63DAF93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18" y="3337997"/>
            <a:ext cx="1682881" cy="118972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9221EA8D-1F0A-44F2-ABF0-FF0D4388B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45" y="3096454"/>
            <a:ext cx="1672809" cy="167280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19A5E23F-5251-4081-BCFC-848875D4D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26" y="3521847"/>
            <a:ext cx="1072163" cy="1072839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1FF27D69-217A-4319-BB29-BC8C32DD50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99" y="1397989"/>
            <a:ext cx="1359491" cy="74878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614B9FFD-8D32-4051-A1AB-A0818B9525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50" y="1176467"/>
            <a:ext cx="1280572" cy="80364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BFBF85-6A16-4A91-A53F-29152C3D9C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7317" y="1488598"/>
            <a:ext cx="1522229" cy="7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87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1"/>
          <p:cNvGrpSpPr/>
          <p:nvPr/>
        </p:nvGrpSpPr>
        <p:grpSpPr>
          <a:xfrm>
            <a:off x="6526679" y="1732589"/>
            <a:ext cx="3434275" cy="3563261"/>
            <a:chOff x="6071144" y="3864095"/>
            <a:chExt cx="1389382" cy="1279585"/>
          </a:xfrm>
        </p:grpSpPr>
        <p:sp>
          <p:nvSpPr>
            <p:cNvPr id="287" name="Google Shape;287;p21"/>
            <p:cNvSpPr/>
            <p:nvPr/>
          </p:nvSpPr>
          <p:spPr>
            <a:xfrm>
              <a:off x="6071144" y="3864095"/>
              <a:ext cx="1389359" cy="1279585"/>
            </a:xfrm>
            <a:custGeom>
              <a:avLst/>
              <a:gdLst/>
              <a:ahLst/>
              <a:cxnLst/>
              <a:rect l="l" t="t" r="r" b="b"/>
              <a:pathLst>
                <a:path w="50067" h="59710" extrusionOk="0">
                  <a:moveTo>
                    <a:pt x="50067" y="59710"/>
                  </a:moveTo>
                  <a:lnTo>
                    <a:pt x="25040" y="0"/>
                  </a:lnTo>
                  <a:lnTo>
                    <a:pt x="1" y="597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6765999" y="3864095"/>
              <a:ext cx="694527" cy="1279585"/>
            </a:xfrm>
            <a:custGeom>
              <a:avLst/>
              <a:gdLst/>
              <a:ahLst/>
              <a:cxnLst/>
              <a:rect l="l" t="t" r="r" b="b"/>
              <a:pathLst>
                <a:path w="25028" h="59710" extrusionOk="0">
                  <a:moveTo>
                    <a:pt x="25028" y="59710"/>
                  </a:moveTo>
                  <a:lnTo>
                    <a:pt x="1" y="0"/>
                  </a:lnTo>
                  <a:lnTo>
                    <a:pt x="14693" y="5971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6" name="Google Shape;296;p21"/>
          <p:cNvGrpSpPr/>
          <p:nvPr/>
        </p:nvGrpSpPr>
        <p:grpSpPr>
          <a:xfrm>
            <a:off x="5542639" y="2330754"/>
            <a:ext cx="2694245" cy="2964932"/>
            <a:chOff x="4967420" y="4274910"/>
            <a:chExt cx="1296557" cy="868794"/>
          </a:xfrm>
        </p:grpSpPr>
        <p:sp>
          <p:nvSpPr>
            <p:cNvPr id="297" name="Google Shape;297;p21"/>
            <p:cNvSpPr/>
            <p:nvPr/>
          </p:nvSpPr>
          <p:spPr>
            <a:xfrm>
              <a:off x="4967420" y="4274910"/>
              <a:ext cx="1296536" cy="868794"/>
            </a:xfrm>
            <a:custGeom>
              <a:avLst/>
              <a:gdLst/>
              <a:ahLst/>
              <a:cxnLst/>
              <a:rect l="l" t="t" r="r" b="b"/>
              <a:pathLst>
                <a:path w="46722" h="40541" extrusionOk="0">
                  <a:moveTo>
                    <a:pt x="46721" y="40541"/>
                  </a:moveTo>
                  <a:lnTo>
                    <a:pt x="23361" y="0"/>
                  </a:lnTo>
                  <a:lnTo>
                    <a:pt x="1" y="405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5615709" y="4274910"/>
              <a:ext cx="648268" cy="868794"/>
            </a:xfrm>
            <a:custGeom>
              <a:avLst/>
              <a:gdLst/>
              <a:ahLst/>
              <a:cxnLst/>
              <a:rect l="l" t="t" r="r" b="b"/>
              <a:pathLst>
                <a:path w="23361" h="40541" extrusionOk="0">
                  <a:moveTo>
                    <a:pt x="23360" y="40541"/>
                  </a:moveTo>
                  <a:lnTo>
                    <a:pt x="0" y="0"/>
                  </a:lnTo>
                  <a:lnTo>
                    <a:pt x="13716" y="4054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2370750" y="351075"/>
            <a:ext cx="4402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L Rodina" panose="00000500000000000000" pitchFamily="50" charset="0"/>
              </a:rPr>
              <a:t>Observ’Alp : Un projet ALCOTRA</a:t>
            </a:r>
            <a:endParaRPr dirty="0">
              <a:latin typeface="VL Rodina" panose="00000500000000000000" pitchFamily="50" charset="0"/>
            </a:endParaRPr>
          </a:p>
        </p:txBody>
      </p:sp>
      <p:grpSp>
        <p:nvGrpSpPr>
          <p:cNvPr id="308" name="Google Shape;308;p21"/>
          <p:cNvGrpSpPr/>
          <p:nvPr/>
        </p:nvGrpSpPr>
        <p:grpSpPr>
          <a:xfrm>
            <a:off x="6790346" y="3510198"/>
            <a:ext cx="1631587" cy="1785805"/>
            <a:chOff x="4967420" y="4274910"/>
            <a:chExt cx="1296557" cy="868794"/>
          </a:xfrm>
        </p:grpSpPr>
        <p:sp>
          <p:nvSpPr>
            <p:cNvPr id="309" name="Google Shape;309;p21"/>
            <p:cNvSpPr/>
            <p:nvPr/>
          </p:nvSpPr>
          <p:spPr>
            <a:xfrm>
              <a:off x="4967420" y="4274910"/>
              <a:ext cx="1296536" cy="868794"/>
            </a:xfrm>
            <a:custGeom>
              <a:avLst/>
              <a:gdLst/>
              <a:ahLst/>
              <a:cxnLst/>
              <a:rect l="l" t="t" r="r" b="b"/>
              <a:pathLst>
                <a:path w="46722" h="40541" extrusionOk="0">
                  <a:moveTo>
                    <a:pt x="46721" y="40541"/>
                  </a:moveTo>
                  <a:lnTo>
                    <a:pt x="23361" y="0"/>
                  </a:lnTo>
                  <a:lnTo>
                    <a:pt x="1" y="4054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5615709" y="4274910"/>
              <a:ext cx="648268" cy="868794"/>
            </a:xfrm>
            <a:custGeom>
              <a:avLst/>
              <a:gdLst/>
              <a:ahLst/>
              <a:cxnLst/>
              <a:rect l="l" t="t" r="r" b="b"/>
              <a:pathLst>
                <a:path w="23361" h="40541" extrusionOk="0">
                  <a:moveTo>
                    <a:pt x="23360" y="40541"/>
                  </a:moveTo>
                  <a:lnTo>
                    <a:pt x="0" y="0"/>
                  </a:lnTo>
                  <a:lnTo>
                    <a:pt x="13716" y="4054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19" name="Google Shape;319;p21"/>
          <p:cNvGrpSpPr/>
          <p:nvPr/>
        </p:nvGrpSpPr>
        <p:grpSpPr>
          <a:xfrm>
            <a:off x="4993636" y="2920814"/>
            <a:ext cx="1976860" cy="2375369"/>
            <a:chOff x="4967420" y="4274910"/>
            <a:chExt cx="1296557" cy="868794"/>
          </a:xfrm>
        </p:grpSpPr>
        <p:sp>
          <p:nvSpPr>
            <p:cNvPr id="320" name="Google Shape;320;p21"/>
            <p:cNvSpPr/>
            <p:nvPr/>
          </p:nvSpPr>
          <p:spPr>
            <a:xfrm>
              <a:off x="4967420" y="4274910"/>
              <a:ext cx="1296536" cy="868794"/>
            </a:xfrm>
            <a:custGeom>
              <a:avLst/>
              <a:gdLst/>
              <a:ahLst/>
              <a:cxnLst/>
              <a:rect l="l" t="t" r="r" b="b"/>
              <a:pathLst>
                <a:path w="46722" h="40541" extrusionOk="0">
                  <a:moveTo>
                    <a:pt x="46721" y="40541"/>
                  </a:moveTo>
                  <a:lnTo>
                    <a:pt x="23361" y="0"/>
                  </a:lnTo>
                  <a:lnTo>
                    <a:pt x="1" y="405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5615709" y="4274910"/>
              <a:ext cx="648268" cy="868794"/>
            </a:xfrm>
            <a:custGeom>
              <a:avLst/>
              <a:gdLst/>
              <a:ahLst/>
              <a:cxnLst/>
              <a:rect l="l" t="t" r="r" b="b"/>
              <a:pathLst>
                <a:path w="23361" h="40541" extrusionOk="0">
                  <a:moveTo>
                    <a:pt x="23360" y="40541"/>
                  </a:moveTo>
                  <a:lnTo>
                    <a:pt x="0" y="0"/>
                  </a:lnTo>
                  <a:lnTo>
                    <a:pt x="13716" y="4054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7DAC0E86-2D5B-4537-A180-ED6FCE7757C9}"/>
              </a:ext>
            </a:extLst>
          </p:cNvPr>
          <p:cNvSpPr txBox="1"/>
          <p:nvPr/>
        </p:nvSpPr>
        <p:spPr>
          <a:xfrm>
            <a:off x="141143" y="867147"/>
            <a:ext cx="7875806" cy="2872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latin typeface="Barlow" panose="00000500000000000000" pitchFamily="2" charset="0"/>
              </a:rPr>
              <a:t>Financement</a:t>
            </a:r>
            <a:r>
              <a:rPr lang="fr-FR" dirty="0">
                <a:latin typeface="Barlow" panose="00000500000000000000" pitchFamily="2" charset="0"/>
              </a:rPr>
              <a:t> : 500 000 €, dont 400 000 € de fonds FEDER</a:t>
            </a:r>
          </a:p>
          <a:p>
            <a:pPr marL="285750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latin typeface="Barlow" panose="00000500000000000000" pitchFamily="2" charset="0"/>
              </a:rPr>
              <a:t>Durée du projet </a:t>
            </a:r>
            <a:r>
              <a:rPr lang="fr-FR" dirty="0">
                <a:latin typeface="Barlow" panose="00000500000000000000" pitchFamily="2" charset="0"/>
              </a:rPr>
              <a:t>: Octobre 2024 – octobre 2025</a:t>
            </a:r>
          </a:p>
          <a:p>
            <a:pPr marL="285750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latin typeface="Barlow" panose="00000500000000000000" pitchFamily="2" charset="0"/>
              </a:rPr>
              <a:t>Objet</a:t>
            </a:r>
            <a:r>
              <a:rPr lang="fr-FR" dirty="0">
                <a:latin typeface="Barlow" panose="00000500000000000000" pitchFamily="2" charset="0"/>
              </a:rPr>
              <a:t> :  Partage des données locales au sein de problématiques transfrontalières communes / lancement d’actions notamment en matière de mobilité transfrontalière, développement des filières économiques communes, gestion des crises climatiques et sanitaires. 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000000"/>
                </a:solidFill>
                <a:latin typeface="Barlow" panose="00000500000000000000" pitchFamily="2" charset="0"/>
              </a:rPr>
              <a:t>Les données récoltées* permettront ensuite </a:t>
            </a:r>
            <a:r>
              <a:rPr lang="fr-FR" b="1" dirty="0">
                <a:solidFill>
                  <a:srgbClr val="000000"/>
                </a:solidFill>
                <a:latin typeface="Barlow" panose="00000500000000000000" pitchFamily="2" charset="0"/>
              </a:rPr>
              <a:t>d’améliorer la connaissance</a:t>
            </a:r>
          </a:p>
          <a:p>
            <a:pPr marL="457200" lvl="1" algn="just"/>
            <a:r>
              <a:rPr lang="fr-FR" b="1" dirty="0">
                <a:solidFill>
                  <a:srgbClr val="000000"/>
                </a:solidFill>
                <a:latin typeface="Barlow" panose="00000500000000000000" pitchFamily="2" charset="0"/>
              </a:rPr>
              <a:t>de la population, des services publics et d’identifier les besoins du </a:t>
            </a:r>
          </a:p>
          <a:p>
            <a:pPr marL="457200" lvl="1" algn="just"/>
            <a:r>
              <a:rPr lang="fr-FR" b="1" dirty="0">
                <a:solidFill>
                  <a:srgbClr val="000000"/>
                </a:solidFill>
                <a:latin typeface="Barlow" panose="00000500000000000000" pitchFamily="2" charset="0"/>
              </a:rPr>
              <a:t>territoire dans son ensemble. </a:t>
            </a:r>
          </a:p>
          <a:p>
            <a:pPr marL="457200" lvl="1" algn="just"/>
            <a:endParaRPr lang="fr-FR" b="1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algn="just"/>
            <a:r>
              <a:rPr lang="fr-FR" sz="1100" i="1" dirty="0">
                <a:latin typeface="Barlow" panose="00000500000000000000" pitchFamily="2" charset="0"/>
              </a:rPr>
              <a:t>* Veuillez noter que les 6 cartes présentées dans cette brochure utilisent les données</a:t>
            </a:r>
          </a:p>
          <a:p>
            <a:pPr algn="just"/>
            <a:r>
              <a:rPr lang="fr-FR" sz="1100" i="1" dirty="0">
                <a:latin typeface="Barlow" panose="00000500000000000000" pitchFamily="2" charset="0"/>
              </a:rPr>
              <a:t>de 2021, le recensement français étant effectué tous les cinq ans. Pour certaines </a:t>
            </a:r>
          </a:p>
          <a:p>
            <a:pPr algn="just"/>
            <a:r>
              <a:rPr lang="fr-FR" sz="1100" i="1" dirty="0">
                <a:latin typeface="Barlow" panose="00000500000000000000" pitchFamily="2" charset="0"/>
              </a:rPr>
              <a:t>infographies, les données de 2023 ont été utilisées pour Monaco.</a:t>
            </a:r>
            <a:endParaRPr lang="fr-FR" sz="1100" i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156475D-CB5B-453A-A20A-06F4485CF636}"/>
              </a:ext>
            </a:extLst>
          </p:cNvPr>
          <p:cNvSpPr txBox="1"/>
          <p:nvPr/>
        </p:nvSpPr>
        <p:spPr>
          <a:xfrm>
            <a:off x="211577" y="3700844"/>
            <a:ext cx="4926930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fr-FR" sz="1800" i="1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" panose="00000506000000000000" pitchFamily="2" charset="0"/>
              </a:rPr>
              <a:t>L’objectif général du projet est de mettre en place un système d’observation inter-opérable capable de mobiliser des données françaises, italiennes et monégasques pour fournir une analyse transfrontalière des territoires.</a:t>
            </a:r>
          </a:p>
        </p:txBody>
      </p:sp>
    </p:spTree>
    <p:extLst>
      <p:ext uri="{BB962C8B-B14F-4D97-AF65-F5344CB8AC3E}">
        <p14:creationId xmlns:p14="http://schemas.microsoft.com/office/powerpoint/2010/main" val="344255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46"/>
          <p:cNvSpPr txBox="1">
            <a:spLocks noGrp="1"/>
          </p:cNvSpPr>
          <p:nvPr>
            <p:ph type="title"/>
          </p:nvPr>
        </p:nvSpPr>
        <p:spPr>
          <a:xfrm>
            <a:off x="2370750" y="351075"/>
            <a:ext cx="4402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L Rodina" panose="00000500000000000000" pitchFamily="50" charset="0"/>
              </a:rPr>
              <a:t>4 Work packages du projet</a:t>
            </a:r>
            <a:endParaRPr dirty="0">
              <a:latin typeface="VL Rodina" panose="00000500000000000000" pitchFamily="50" charset="0"/>
            </a:endParaRPr>
          </a:p>
        </p:txBody>
      </p:sp>
      <p:grpSp>
        <p:nvGrpSpPr>
          <p:cNvPr id="1762" name="Google Shape;1762;p46"/>
          <p:cNvGrpSpPr/>
          <p:nvPr/>
        </p:nvGrpSpPr>
        <p:grpSpPr>
          <a:xfrm>
            <a:off x="818707" y="681332"/>
            <a:ext cx="6918774" cy="1565946"/>
            <a:chOff x="-2677364" y="903450"/>
            <a:chExt cx="10528964" cy="2383050"/>
          </a:xfrm>
        </p:grpSpPr>
        <p:grpSp>
          <p:nvGrpSpPr>
            <p:cNvPr id="1763" name="Google Shape;1763;p46"/>
            <p:cNvGrpSpPr/>
            <p:nvPr/>
          </p:nvGrpSpPr>
          <p:grpSpPr>
            <a:xfrm>
              <a:off x="2581326" y="903450"/>
              <a:ext cx="5270274" cy="2383050"/>
              <a:chOff x="2581326" y="903450"/>
              <a:chExt cx="5270274" cy="2383050"/>
            </a:xfrm>
          </p:grpSpPr>
          <p:cxnSp>
            <p:nvCxnSpPr>
              <p:cNvPr id="1764" name="Google Shape;1764;p46"/>
              <p:cNvCxnSpPr>
                <a:cxnSpLocks/>
              </p:cNvCxnSpPr>
              <p:nvPr/>
            </p:nvCxnSpPr>
            <p:spPr>
              <a:xfrm flipH="1">
                <a:off x="2581326" y="1810282"/>
                <a:ext cx="423862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65" name="Google Shape;1765;p46"/>
              <p:cNvGrpSpPr/>
              <p:nvPr/>
            </p:nvGrpSpPr>
            <p:grpSpPr>
              <a:xfrm>
                <a:off x="6037950" y="903450"/>
                <a:ext cx="1813650" cy="2383050"/>
                <a:chOff x="5779550" y="946375"/>
                <a:chExt cx="1813650" cy="2383050"/>
              </a:xfrm>
            </p:grpSpPr>
            <p:sp>
              <p:nvSpPr>
                <p:cNvPr id="1766" name="Google Shape;1766;p46"/>
                <p:cNvSpPr/>
                <p:nvPr/>
              </p:nvSpPr>
              <p:spPr>
                <a:xfrm>
                  <a:off x="5779550" y="1028525"/>
                  <a:ext cx="1672250" cy="230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90" h="92036" extrusionOk="0">
                      <a:moveTo>
                        <a:pt x="33660" y="1"/>
                      </a:moveTo>
                      <a:lnTo>
                        <a:pt x="1" y="53412"/>
                      </a:lnTo>
                      <a:lnTo>
                        <a:pt x="33445" y="72724"/>
                      </a:lnTo>
                      <a:lnTo>
                        <a:pt x="66890" y="92036"/>
                      </a:lnTo>
                      <a:lnTo>
                        <a:pt x="3366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67" name="Google Shape;1767;p46"/>
                <p:cNvSpPr/>
                <p:nvPr/>
              </p:nvSpPr>
              <p:spPr>
                <a:xfrm>
                  <a:off x="6621025" y="946375"/>
                  <a:ext cx="972175" cy="23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7" h="95322" extrusionOk="0">
                      <a:moveTo>
                        <a:pt x="5644" y="1"/>
                      </a:moveTo>
                      <a:lnTo>
                        <a:pt x="1" y="3287"/>
                      </a:lnTo>
                      <a:lnTo>
                        <a:pt x="33231" y="95322"/>
                      </a:lnTo>
                      <a:lnTo>
                        <a:pt x="38886" y="92036"/>
                      </a:lnTo>
                      <a:lnTo>
                        <a:pt x="5644" y="1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1768" name="Google Shape;1768;p46"/>
            <p:cNvGrpSpPr/>
            <p:nvPr/>
          </p:nvGrpSpPr>
          <p:grpSpPr>
            <a:xfrm>
              <a:off x="-2677364" y="1310241"/>
              <a:ext cx="6070820" cy="739789"/>
              <a:chOff x="-2677364" y="1310241"/>
              <a:chExt cx="6070820" cy="739789"/>
            </a:xfrm>
          </p:grpSpPr>
          <p:sp>
            <p:nvSpPr>
              <p:cNvPr id="1769" name="Google Shape;1769;p46"/>
              <p:cNvSpPr txBox="1"/>
              <p:nvPr/>
            </p:nvSpPr>
            <p:spPr>
              <a:xfrm>
                <a:off x="-2658564" y="1310241"/>
                <a:ext cx="2181600" cy="253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solidFill>
                      <a:schemeClr val="accen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WP 1</a:t>
                </a:r>
                <a:endParaRPr sz="1800" dirty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770" name="Google Shape;1770;p46"/>
              <p:cNvSpPr txBox="1"/>
              <p:nvPr/>
            </p:nvSpPr>
            <p:spPr>
              <a:xfrm>
                <a:off x="-2677364" y="1558630"/>
                <a:ext cx="6070820" cy="49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i="1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Gouvernance et gestion administrative du projet</a:t>
                </a:r>
              </a:p>
            </p:txBody>
          </p:sp>
        </p:grpSp>
      </p:grpSp>
      <p:grpSp>
        <p:nvGrpSpPr>
          <p:cNvPr id="1771" name="Google Shape;1771;p46"/>
          <p:cNvGrpSpPr/>
          <p:nvPr/>
        </p:nvGrpSpPr>
        <p:grpSpPr>
          <a:xfrm>
            <a:off x="2701791" y="1340231"/>
            <a:ext cx="3300109" cy="1501100"/>
            <a:chOff x="2701791" y="1785400"/>
            <a:chExt cx="3300109" cy="1501100"/>
          </a:xfrm>
        </p:grpSpPr>
        <p:grpSp>
          <p:nvGrpSpPr>
            <p:cNvPr id="1772" name="Google Shape;1772;p46"/>
            <p:cNvGrpSpPr/>
            <p:nvPr/>
          </p:nvGrpSpPr>
          <p:grpSpPr>
            <a:xfrm>
              <a:off x="2701791" y="2499024"/>
              <a:ext cx="1304588" cy="576452"/>
              <a:chOff x="2701791" y="2499024"/>
              <a:chExt cx="1304588" cy="576452"/>
            </a:xfrm>
          </p:grpSpPr>
          <p:sp>
            <p:nvSpPr>
              <p:cNvPr id="1773" name="Google Shape;1773;p46"/>
              <p:cNvSpPr txBox="1"/>
              <p:nvPr/>
            </p:nvSpPr>
            <p:spPr>
              <a:xfrm>
                <a:off x="2701791" y="2499024"/>
                <a:ext cx="1213196" cy="25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solidFill>
                      <a:schemeClr val="accent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WP 2</a:t>
                </a:r>
                <a:endParaRPr sz="1800" dirty="0">
                  <a:solidFill>
                    <a:schemeClr val="accent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774" name="Google Shape;1774;p46"/>
              <p:cNvSpPr txBox="1"/>
              <p:nvPr/>
            </p:nvSpPr>
            <p:spPr>
              <a:xfrm>
                <a:off x="2701791" y="2752568"/>
                <a:ext cx="1304588" cy="3229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i="1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Communication</a:t>
                </a:r>
                <a:endParaRPr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  <p:grpSp>
          <p:nvGrpSpPr>
            <p:cNvPr id="1775" name="Google Shape;1775;p46"/>
            <p:cNvGrpSpPr/>
            <p:nvPr/>
          </p:nvGrpSpPr>
          <p:grpSpPr>
            <a:xfrm>
              <a:off x="4074175" y="1785400"/>
              <a:ext cx="1927725" cy="1501100"/>
              <a:chOff x="4074175" y="1785400"/>
              <a:chExt cx="1927725" cy="1501100"/>
            </a:xfrm>
          </p:grpSpPr>
          <p:grpSp>
            <p:nvGrpSpPr>
              <p:cNvPr id="1776" name="Google Shape;1776;p46"/>
              <p:cNvGrpSpPr/>
              <p:nvPr/>
            </p:nvGrpSpPr>
            <p:grpSpPr>
              <a:xfrm>
                <a:off x="4859475" y="1785400"/>
                <a:ext cx="1142425" cy="1501100"/>
                <a:chOff x="4895525" y="1828325"/>
                <a:chExt cx="1142425" cy="1501100"/>
              </a:xfrm>
            </p:grpSpPr>
            <p:sp>
              <p:nvSpPr>
                <p:cNvPr id="1777" name="Google Shape;1777;p46"/>
                <p:cNvSpPr/>
                <p:nvPr/>
              </p:nvSpPr>
              <p:spPr>
                <a:xfrm>
                  <a:off x="4895525" y="1880125"/>
                  <a:ext cx="1053425" cy="14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37" h="57972" extrusionOk="0">
                      <a:moveTo>
                        <a:pt x="21193" y="0"/>
                      </a:moveTo>
                      <a:lnTo>
                        <a:pt x="0" y="33647"/>
                      </a:lnTo>
                      <a:lnTo>
                        <a:pt x="21062" y="45804"/>
                      </a:lnTo>
                      <a:lnTo>
                        <a:pt x="42136" y="57972"/>
                      </a:lnTo>
                      <a:lnTo>
                        <a:pt x="42136" y="57972"/>
                      </a:lnTo>
                      <a:lnTo>
                        <a:pt x="2119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8" name="Google Shape;1778;p46"/>
                <p:cNvSpPr/>
                <p:nvPr/>
              </p:nvSpPr>
              <p:spPr>
                <a:xfrm>
                  <a:off x="5425350" y="1828325"/>
                  <a:ext cx="612600" cy="15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04" h="60044" extrusionOk="0">
                      <a:moveTo>
                        <a:pt x="3560" y="1"/>
                      </a:moveTo>
                      <a:lnTo>
                        <a:pt x="0" y="2072"/>
                      </a:lnTo>
                      <a:lnTo>
                        <a:pt x="20943" y="60044"/>
                      </a:lnTo>
                      <a:lnTo>
                        <a:pt x="24503" y="57972"/>
                      </a:lnTo>
                      <a:lnTo>
                        <a:pt x="3560" y="1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cxnSp>
            <p:nvCxnSpPr>
              <p:cNvPr id="1779" name="Google Shape;1779;p46"/>
              <p:cNvCxnSpPr/>
              <p:nvPr/>
            </p:nvCxnSpPr>
            <p:spPr>
              <a:xfrm rot="10800000">
                <a:off x="4074175" y="2907375"/>
                <a:ext cx="13938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82" name="Google Shape;1782;p46"/>
          <p:cNvSpPr txBox="1"/>
          <p:nvPr/>
        </p:nvSpPr>
        <p:spPr>
          <a:xfrm>
            <a:off x="199691" y="2686353"/>
            <a:ext cx="21816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WP 3</a:t>
            </a:r>
            <a:endParaRPr sz="2000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783" name="Google Shape;1783;p46"/>
          <p:cNvSpPr txBox="1"/>
          <p:nvPr/>
        </p:nvSpPr>
        <p:spPr>
          <a:xfrm>
            <a:off x="199691" y="3001194"/>
            <a:ext cx="4696360" cy="99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Collecte et constitution des données transfrontalières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3.1 Portrait de territoire : socle transfrontalier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3.2 Un territoire plus durable et résilient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3.3 Un territoire plus innovant, compétitif et inclusif</a:t>
            </a:r>
            <a:endParaRPr lang="fr-FR" sz="1200" dirty="0"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</p:txBody>
      </p:sp>
      <p:grpSp>
        <p:nvGrpSpPr>
          <p:cNvPr id="1784" name="Google Shape;1784;p46"/>
          <p:cNvGrpSpPr/>
          <p:nvPr/>
        </p:nvGrpSpPr>
        <p:grpSpPr>
          <a:xfrm>
            <a:off x="4681727" y="2030306"/>
            <a:ext cx="3008718" cy="2057327"/>
            <a:chOff x="4529865" y="2588900"/>
            <a:chExt cx="2694985" cy="1842800"/>
          </a:xfrm>
        </p:grpSpPr>
        <p:grpSp>
          <p:nvGrpSpPr>
            <p:cNvPr id="1785" name="Google Shape;1785;p46"/>
            <p:cNvGrpSpPr/>
            <p:nvPr/>
          </p:nvGrpSpPr>
          <p:grpSpPr>
            <a:xfrm>
              <a:off x="5822575" y="2588900"/>
              <a:ext cx="1402275" cy="1842800"/>
              <a:chOff x="5738475" y="2871325"/>
              <a:chExt cx="1402275" cy="1842800"/>
            </a:xfrm>
          </p:grpSpPr>
          <p:sp>
            <p:nvSpPr>
              <p:cNvPr id="1786" name="Google Shape;1786;p46"/>
              <p:cNvSpPr/>
              <p:nvPr/>
            </p:nvSpPr>
            <p:spPr>
              <a:xfrm>
                <a:off x="5738475" y="2934725"/>
                <a:ext cx="1293050" cy="1779400"/>
              </a:xfrm>
              <a:custGeom>
                <a:avLst/>
                <a:gdLst/>
                <a:ahLst/>
                <a:cxnLst/>
                <a:rect l="l" t="t" r="r" b="b"/>
                <a:pathLst>
                  <a:path w="51722" h="71176" extrusionOk="0">
                    <a:moveTo>
                      <a:pt x="26016" y="0"/>
                    </a:moveTo>
                    <a:lnTo>
                      <a:pt x="1" y="41303"/>
                    </a:lnTo>
                    <a:lnTo>
                      <a:pt x="25861" y="56233"/>
                    </a:lnTo>
                    <a:lnTo>
                      <a:pt x="51721" y="71176"/>
                    </a:lnTo>
                    <a:lnTo>
                      <a:pt x="51721" y="71176"/>
                    </a:lnTo>
                    <a:lnTo>
                      <a:pt x="26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6"/>
              <p:cNvSpPr/>
              <p:nvPr/>
            </p:nvSpPr>
            <p:spPr>
              <a:xfrm>
                <a:off x="6388850" y="2871325"/>
                <a:ext cx="751900" cy="1842800"/>
              </a:xfrm>
              <a:custGeom>
                <a:avLst/>
                <a:gdLst/>
                <a:ahLst/>
                <a:cxnLst/>
                <a:rect l="l" t="t" r="r" b="b"/>
                <a:pathLst>
                  <a:path w="30076" h="73712" extrusionOk="0">
                    <a:moveTo>
                      <a:pt x="4370" y="0"/>
                    </a:moveTo>
                    <a:lnTo>
                      <a:pt x="1" y="2536"/>
                    </a:lnTo>
                    <a:lnTo>
                      <a:pt x="25706" y="73712"/>
                    </a:lnTo>
                    <a:lnTo>
                      <a:pt x="30076" y="71176"/>
                    </a:lnTo>
                    <a:lnTo>
                      <a:pt x="437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cxnSp>
          <p:nvCxnSpPr>
            <p:cNvPr id="1788" name="Google Shape;1788;p46"/>
            <p:cNvCxnSpPr>
              <a:cxnSpLocks/>
            </p:cNvCxnSpPr>
            <p:nvPr/>
          </p:nvCxnSpPr>
          <p:spPr>
            <a:xfrm flipH="1">
              <a:off x="4529865" y="4012675"/>
              <a:ext cx="1923535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" name="Google Shape;1780;p46">
            <a:extLst>
              <a:ext uri="{FF2B5EF4-FFF2-40B4-BE49-F238E27FC236}">
                <a16:creationId xmlns:a16="http://schemas.microsoft.com/office/drawing/2014/main" id="{10FF6592-90BD-45A9-B079-53938C2474AA}"/>
              </a:ext>
            </a:extLst>
          </p:cNvPr>
          <p:cNvGrpSpPr/>
          <p:nvPr/>
        </p:nvGrpSpPr>
        <p:grpSpPr>
          <a:xfrm>
            <a:off x="1499189" y="3634182"/>
            <a:ext cx="7271515" cy="1293136"/>
            <a:chOff x="-3183043" y="3079774"/>
            <a:chExt cx="10362358" cy="1842799"/>
          </a:xfrm>
        </p:grpSpPr>
        <p:grpSp>
          <p:nvGrpSpPr>
            <p:cNvPr id="31" name="Google Shape;1781;p46">
              <a:extLst>
                <a:ext uri="{FF2B5EF4-FFF2-40B4-BE49-F238E27FC236}">
                  <a16:creationId xmlns:a16="http://schemas.microsoft.com/office/drawing/2014/main" id="{01DAB686-3EC1-42E9-8A4D-DDE28043C3DA}"/>
                </a:ext>
              </a:extLst>
            </p:cNvPr>
            <p:cNvGrpSpPr/>
            <p:nvPr/>
          </p:nvGrpSpPr>
          <p:grpSpPr>
            <a:xfrm>
              <a:off x="-3183043" y="3923928"/>
              <a:ext cx="6929930" cy="893724"/>
              <a:chOff x="-3183043" y="3923928"/>
              <a:chExt cx="6929930" cy="893724"/>
            </a:xfrm>
          </p:grpSpPr>
          <p:sp>
            <p:nvSpPr>
              <p:cNvPr id="37" name="Google Shape;1782;p46">
                <a:extLst>
                  <a:ext uri="{FF2B5EF4-FFF2-40B4-BE49-F238E27FC236}">
                    <a16:creationId xmlns:a16="http://schemas.microsoft.com/office/drawing/2014/main" id="{0D63D3AF-E81C-4F7D-8012-AF0B03C1697A}"/>
                  </a:ext>
                </a:extLst>
              </p:cNvPr>
              <p:cNvSpPr txBox="1"/>
              <p:nvPr/>
            </p:nvSpPr>
            <p:spPr>
              <a:xfrm>
                <a:off x="-3183043" y="3923928"/>
                <a:ext cx="2181601" cy="2535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solidFill>
                      <a:schemeClr val="accent4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WP 4</a:t>
                </a:r>
                <a:endParaRPr sz="1800" dirty="0">
                  <a:solidFill>
                    <a:schemeClr val="accent4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8" name="Google Shape;1783;p46">
                <a:extLst>
                  <a:ext uri="{FF2B5EF4-FFF2-40B4-BE49-F238E27FC236}">
                    <a16:creationId xmlns:a16="http://schemas.microsoft.com/office/drawing/2014/main" id="{4EC951D7-3AB0-4382-BC5B-CFDEC5486E4B}"/>
                  </a:ext>
                </a:extLst>
              </p:cNvPr>
              <p:cNvSpPr txBox="1"/>
              <p:nvPr/>
            </p:nvSpPr>
            <p:spPr>
              <a:xfrm>
                <a:off x="-3183043" y="4193399"/>
                <a:ext cx="6929930" cy="62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i="1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Stockage ouvert des données et expérimentations transfrontalières</a:t>
                </a:r>
                <a:endParaRPr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  <p:grpSp>
          <p:nvGrpSpPr>
            <p:cNvPr id="32" name="Google Shape;1784;p46">
              <a:extLst>
                <a:ext uri="{FF2B5EF4-FFF2-40B4-BE49-F238E27FC236}">
                  <a16:creationId xmlns:a16="http://schemas.microsoft.com/office/drawing/2014/main" id="{233E3D0C-6D2D-4EB0-860E-A2689405B2B7}"/>
                </a:ext>
              </a:extLst>
            </p:cNvPr>
            <p:cNvGrpSpPr/>
            <p:nvPr/>
          </p:nvGrpSpPr>
          <p:grpSpPr>
            <a:xfrm>
              <a:off x="3559623" y="3079774"/>
              <a:ext cx="3619692" cy="1842799"/>
              <a:chOff x="3559623" y="3079774"/>
              <a:chExt cx="3619692" cy="1842799"/>
            </a:xfrm>
          </p:grpSpPr>
          <p:grpSp>
            <p:nvGrpSpPr>
              <p:cNvPr id="33" name="Google Shape;1785;p46">
                <a:extLst>
                  <a:ext uri="{FF2B5EF4-FFF2-40B4-BE49-F238E27FC236}">
                    <a16:creationId xmlns:a16="http://schemas.microsoft.com/office/drawing/2014/main" id="{3FC6C002-7AC4-4282-84DE-B288341849FA}"/>
                  </a:ext>
                </a:extLst>
              </p:cNvPr>
              <p:cNvGrpSpPr/>
              <p:nvPr/>
            </p:nvGrpSpPr>
            <p:grpSpPr>
              <a:xfrm>
                <a:off x="5777040" y="3079774"/>
                <a:ext cx="1402275" cy="1842799"/>
                <a:chOff x="5692940" y="3362199"/>
                <a:chExt cx="1402275" cy="1842799"/>
              </a:xfrm>
            </p:grpSpPr>
            <p:sp>
              <p:nvSpPr>
                <p:cNvPr id="35" name="Google Shape;1786;p46">
                  <a:extLst>
                    <a:ext uri="{FF2B5EF4-FFF2-40B4-BE49-F238E27FC236}">
                      <a16:creationId xmlns:a16="http://schemas.microsoft.com/office/drawing/2014/main" id="{D590DF7E-C0E2-4C3C-BEA6-F6CF764B93AF}"/>
                    </a:ext>
                  </a:extLst>
                </p:cNvPr>
                <p:cNvSpPr/>
                <p:nvPr/>
              </p:nvSpPr>
              <p:spPr>
                <a:xfrm>
                  <a:off x="5692940" y="3425599"/>
                  <a:ext cx="1293050" cy="1779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22" h="71176" extrusionOk="0">
                      <a:moveTo>
                        <a:pt x="26016" y="0"/>
                      </a:moveTo>
                      <a:lnTo>
                        <a:pt x="1" y="41303"/>
                      </a:lnTo>
                      <a:lnTo>
                        <a:pt x="25861" y="56233"/>
                      </a:lnTo>
                      <a:lnTo>
                        <a:pt x="51721" y="71176"/>
                      </a:lnTo>
                      <a:lnTo>
                        <a:pt x="51721" y="71176"/>
                      </a:lnTo>
                      <a:lnTo>
                        <a:pt x="2601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6" name="Google Shape;1787;p46">
                  <a:extLst>
                    <a:ext uri="{FF2B5EF4-FFF2-40B4-BE49-F238E27FC236}">
                      <a16:creationId xmlns:a16="http://schemas.microsoft.com/office/drawing/2014/main" id="{61030F2B-AC72-4061-AE9F-5FD944B63EB1}"/>
                    </a:ext>
                  </a:extLst>
                </p:cNvPr>
                <p:cNvSpPr/>
                <p:nvPr/>
              </p:nvSpPr>
              <p:spPr>
                <a:xfrm>
                  <a:off x="6343315" y="3362199"/>
                  <a:ext cx="751900" cy="184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6" h="73712" extrusionOk="0">
                      <a:moveTo>
                        <a:pt x="4370" y="0"/>
                      </a:moveTo>
                      <a:lnTo>
                        <a:pt x="1" y="2536"/>
                      </a:lnTo>
                      <a:lnTo>
                        <a:pt x="25706" y="73712"/>
                      </a:lnTo>
                      <a:lnTo>
                        <a:pt x="30076" y="71176"/>
                      </a:lnTo>
                      <a:lnTo>
                        <a:pt x="437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cxnSp>
            <p:nvCxnSpPr>
              <p:cNvPr id="34" name="Google Shape;1788;p46">
                <a:extLst>
                  <a:ext uri="{FF2B5EF4-FFF2-40B4-BE49-F238E27FC236}">
                    <a16:creationId xmlns:a16="http://schemas.microsoft.com/office/drawing/2014/main" id="{4E729212-6CC3-4E78-A839-F522A52CBA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59623" y="4503548"/>
                <a:ext cx="284824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0" y="351075"/>
            <a:ext cx="91440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VL Rodina" panose="00000500000000000000" pitchFamily="50" charset="0"/>
              </a:rPr>
              <a:t>Le territoire Observ’Alp en quelques chiffres</a:t>
            </a:r>
            <a:endParaRPr dirty="0">
              <a:latin typeface="VL Rodina" panose="00000500000000000000" pitchFamily="50" charset="0"/>
            </a:endParaRPr>
          </a:p>
        </p:txBody>
      </p:sp>
      <p:grpSp>
        <p:nvGrpSpPr>
          <p:cNvPr id="222" name="Google Shape;222;p19"/>
          <p:cNvGrpSpPr/>
          <p:nvPr/>
        </p:nvGrpSpPr>
        <p:grpSpPr>
          <a:xfrm>
            <a:off x="4360783" y="1517021"/>
            <a:ext cx="2398835" cy="3646345"/>
            <a:chOff x="4360783" y="1497143"/>
            <a:chExt cx="2398835" cy="3646345"/>
          </a:xfrm>
        </p:grpSpPr>
        <p:grpSp>
          <p:nvGrpSpPr>
            <p:cNvPr id="223" name="Google Shape;223;p19"/>
            <p:cNvGrpSpPr/>
            <p:nvPr/>
          </p:nvGrpSpPr>
          <p:grpSpPr>
            <a:xfrm>
              <a:off x="4360783" y="2474175"/>
              <a:ext cx="2398835" cy="2669314"/>
              <a:chOff x="4360783" y="2474175"/>
              <a:chExt cx="2398835" cy="2669314"/>
            </a:xfrm>
          </p:grpSpPr>
          <p:cxnSp>
            <p:nvCxnSpPr>
              <p:cNvPr id="224" name="Google Shape;224;p19"/>
              <p:cNvCxnSpPr/>
              <p:nvPr/>
            </p:nvCxnSpPr>
            <p:spPr>
              <a:xfrm>
                <a:off x="5561395" y="2474175"/>
                <a:ext cx="0" cy="1223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5" name="Google Shape;225;p19"/>
              <p:cNvSpPr/>
              <p:nvPr/>
            </p:nvSpPr>
            <p:spPr>
              <a:xfrm>
                <a:off x="4360783" y="2934517"/>
                <a:ext cx="2398835" cy="2208971"/>
              </a:xfrm>
              <a:custGeom>
                <a:avLst/>
                <a:gdLst/>
                <a:ahLst/>
                <a:cxnLst/>
                <a:rect l="l" t="t" r="r" b="b"/>
                <a:pathLst>
                  <a:path w="50067" h="59710" extrusionOk="0">
                    <a:moveTo>
                      <a:pt x="50067" y="59710"/>
                    </a:moveTo>
                    <a:lnTo>
                      <a:pt x="25040" y="0"/>
                    </a:lnTo>
                    <a:lnTo>
                      <a:pt x="1" y="597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9"/>
              <p:cNvSpPr/>
              <p:nvPr/>
            </p:nvSpPr>
            <p:spPr>
              <a:xfrm>
                <a:off x="5560464" y="2934517"/>
                <a:ext cx="1199154" cy="2208971"/>
              </a:xfrm>
              <a:custGeom>
                <a:avLst/>
                <a:gdLst/>
                <a:ahLst/>
                <a:cxnLst/>
                <a:rect l="l" t="t" r="r" b="b"/>
                <a:pathLst>
                  <a:path w="25028" h="59710" extrusionOk="0">
                    <a:moveTo>
                      <a:pt x="25028" y="59710"/>
                    </a:moveTo>
                    <a:lnTo>
                      <a:pt x="1" y="0"/>
                    </a:lnTo>
                    <a:lnTo>
                      <a:pt x="14693" y="5971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27" name="Google Shape;227;p19"/>
            <p:cNvGrpSpPr/>
            <p:nvPr/>
          </p:nvGrpSpPr>
          <p:grpSpPr>
            <a:xfrm>
              <a:off x="4490247" y="1497143"/>
              <a:ext cx="2142315" cy="950762"/>
              <a:chOff x="4490247" y="1497143"/>
              <a:chExt cx="2142315" cy="950762"/>
            </a:xfrm>
          </p:grpSpPr>
          <p:sp>
            <p:nvSpPr>
              <p:cNvPr id="228" name="Google Shape;228;p19"/>
              <p:cNvSpPr txBox="1"/>
              <p:nvPr/>
            </p:nvSpPr>
            <p:spPr>
              <a:xfrm>
                <a:off x="4490262" y="1497143"/>
                <a:ext cx="2142300" cy="29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chemeClr val="accent4"/>
                    </a:solidFill>
                    <a:latin typeface="Barlow Condensed" panose="00000506000000000000" pitchFamily="2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Population du territoire</a:t>
                </a:r>
                <a:endParaRPr sz="1800" b="1" dirty="0">
                  <a:solidFill>
                    <a:schemeClr val="accent4"/>
                  </a:solidFill>
                  <a:latin typeface="Barlow Condensed" panose="00000506000000000000" pitchFamily="2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29" name="Google Shape;229;p19"/>
              <p:cNvSpPr txBox="1"/>
              <p:nvPr/>
            </p:nvSpPr>
            <p:spPr>
              <a:xfrm>
                <a:off x="4490247" y="1748905"/>
                <a:ext cx="2142300" cy="6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4 459 035 habitants</a:t>
                </a:r>
                <a:endParaRPr sz="1800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</p:grpSp>
      <p:grpSp>
        <p:nvGrpSpPr>
          <p:cNvPr id="230" name="Google Shape;230;p19"/>
          <p:cNvGrpSpPr/>
          <p:nvPr/>
        </p:nvGrpSpPr>
        <p:grpSpPr>
          <a:xfrm>
            <a:off x="2456706" y="2231075"/>
            <a:ext cx="2238568" cy="2912413"/>
            <a:chOff x="2455181" y="2231075"/>
            <a:chExt cx="2238568" cy="2912413"/>
          </a:xfrm>
        </p:grpSpPr>
        <p:grpSp>
          <p:nvGrpSpPr>
            <p:cNvPr id="231" name="Google Shape;231;p19"/>
            <p:cNvGrpSpPr/>
            <p:nvPr/>
          </p:nvGrpSpPr>
          <p:grpSpPr>
            <a:xfrm>
              <a:off x="2455181" y="3208107"/>
              <a:ext cx="2238568" cy="1935381"/>
              <a:chOff x="2455181" y="3208107"/>
              <a:chExt cx="2238568" cy="1935381"/>
            </a:xfrm>
          </p:grpSpPr>
          <p:cxnSp>
            <p:nvCxnSpPr>
              <p:cNvPr id="232" name="Google Shape;232;p19"/>
              <p:cNvCxnSpPr/>
              <p:nvPr/>
            </p:nvCxnSpPr>
            <p:spPr>
              <a:xfrm>
                <a:off x="3576920" y="3208107"/>
                <a:ext cx="0" cy="1223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33" name="Google Shape;233;p19"/>
              <p:cNvGrpSpPr/>
              <p:nvPr/>
            </p:nvGrpSpPr>
            <p:grpSpPr>
              <a:xfrm>
                <a:off x="2455181" y="3643674"/>
                <a:ext cx="2238568" cy="1499814"/>
                <a:chOff x="2455181" y="3643674"/>
                <a:chExt cx="2238568" cy="1499814"/>
              </a:xfrm>
            </p:grpSpPr>
            <p:sp>
              <p:nvSpPr>
                <p:cNvPr id="234" name="Google Shape;234;p19"/>
                <p:cNvSpPr/>
                <p:nvPr/>
              </p:nvSpPr>
              <p:spPr>
                <a:xfrm>
                  <a:off x="2455181" y="3643674"/>
                  <a:ext cx="2238568" cy="1499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2" h="40541" extrusionOk="0">
                      <a:moveTo>
                        <a:pt x="46721" y="40541"/>
                      </a:moveTo>
                      <a:lnTo>
                        <a:pt x="23361" y="0"/>
                      </a:lnTo>
                      <a:lnTo>
                        <a:pt x="1" y="4054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19"/>
                <p:cNvSpPr/>
                <p:nvPr/>
              </p:nvSpPr>
              <p:spPr>
                <a:xfrm>
                  <a:off x="3574465" y="3643674"/>
                  <a:ext cx="1119284" cy="1499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61" h="40541" extrusionOk="0">
                      <a:moveTo>
                        <a:pt x="23360" y="40541"/>
                      </a:moveTo>
                      <a:lnTo>
                        <a:pt x="0" y="0"/>
                      </a:lnTo>
                      <a:lnTo>
                        <a:pt x="13716" y="40541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236" name="Google Shape;236;p19"/>
            <p:cNvGrpSpPr/>
            <p:nvPr/>
          </p:nvGrpSpPr>
          <p:grpSpPr>
            <a:xfrm>
              <a:off x="2509502" y="2231075"/>
              <a:ext cx="2142302" cy="950762"/>
              <a:chOff x="2509502" y="2231075"/>
              <a:chExt cx="2142302" cy="950762"/>
            </a:xfrm>
          </p:grpSpPr>
          <p:sp>
            <p:nvSpPr>
              <p:cNvPr id="237" name="Google Shape;237;p19"/>
              <p:cNvSpPr txBox="1"/>
              <p:nvPr/>
            </p:nvSpPr>
            <p:spPr>
              <a:xfrm>
                <a:off x="2509504" y="2231075"/>
                <a:ext cx="2142300" cy="29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chemeClr val="accent3"/>
                    </a:solidFill>
                    <a:latin typeface="Barlow Condensed" panose="00000506000000000000" pitchFamily="2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Surface</a:t>
                </a:r>
                <a:endParaRPr sz="1800" b="1" dirty="0">
                  <a:solidFill>
                    <a:schemeClr val="accent3"/>
                  </a:solidFill>
                  <a:latin typeface="Barlow Condensed" panose="00000506000000000000" pitchFamily="2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38" name="Google Shape;238;p19"/>
              <p:cNvSpPr txBox="1"/>
              <p:nvPr/>
            </p:nvSpPr>
            <p:spPr>
              <a:xfrm>
                <a:off x="2509502" y="2482837"/>
                <a:ext cx="2142300" cy="6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31 873 km2</a:t>
                </a:r>
                <a:endParaRPr sz="1800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</p:grpSp>
      <p:grpSp>
        <p:nvGrpSpPr>
          <p:cNvPr id="239" name="Google Shape;239;p19"/>
          <p:cNvGrpSpPr/>
          <p:nvPr/>
        </p:nvGrpSpPr>
        <p:grpSpPr>
          <a:xfrm>
            <a:off x="521271" y="1504163"/>
            <a:ext cx="2280270" cy="3639325"/>
            <a:chOff x="521271" y="1504163"/>
            <a:chExt cx="2280270" cy="3639325"/>
          </a:xfrm>
        </p:grpSpPr>
        <p:grpSp>
          <p:nvGrpSpPr>
            <p:cNvPr id="240" name="Google Shape;240;p19"/>
            <p:cNvGrpSpPr/>
            <p:nvPr/>
          </p:nvGrpSpPr>
          <p:grpSpPr>
            <a:xfrm>
              <a:off x="1087232" y="2474182"/>
              <a:ext cx="1714309" cy="2669306"/>
              <a:chOff x="1087232" y="2474182"/>
              <a:chExt cx="1714309" cy="2669306"/>
            </a:xfrm>
          </p:grpSpPr>
          <p:cxnSp>
            <p:nvCxnSpPr>
              <p:cNvPr id="241" name="Google Shape;241;p19"/>
              <p:cNvCxnSpPr/>
              <p:nvPr/>
            </p:nvCxnSpPr>
            <p:spPr>
              <a:xfrm>
                <a:off x="1592446" y="2474182"/>
                <a:ext cx="0" cy="1815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42" name="Google Shape;242;p19"/>
              <p:cNvGrpSpPr/>
              <p:nvPr/>
            </p:nvGrpSpPr>
            <p:grpSpPr>
              <a:xfrm>
                <a:off x="1087232" y="3963459"/>
                <a:ext cx="1714309" cy="1180030"/>
                <a:chOff x="1087232" y="3963459"/>
                <a:chExt cx="1714309" cy="1180030"/>
              </a:xfrm>
            </p:grpSpPr>
            <p:sp>
              <p:nvSpPr>
                <p:cNvPr id="243" name="Google Shape;243;p19"/>
                <p:cNvSpPr/>
                <p:nvPr/>
              </p:nvSpPr>
              <p:spPr>
                <a:xfrm>
                  <a:off x="1087232" y="3963459"/>
                  <a:ext cx="1714309" cy="11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80" h="31897" extrusionOk="0">
                      <a:moveTo>
                        <a:pt x="35779" y="31897"/>
                      </a:moveTo>
                      <a:lnTo>
                        <a:pt x="10454" y="0"/>
                      </a:lnTo>
                      <a:lnTo>
                        <a:pt x="1" y="3189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19"/>
                <p:cNvSpPr/>
                <p:nvPr/>
              </p:nvSpPr>
              <p:spPr>
                <a:xfrm>
                  <a:off x="1588109" y="3963459"/>
                  <a:ext cx="1213432" cy="11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31897" extrusionOk="0">
                      <a:moveTo>
                        <a:pt x="25325" y="31897"/>
                      </a:moveTo>
                      <a:lnTo>
                        <a:pt x="0" y="0"/>
                      </a:lnTo>
                      <a:lnTo>
                        <a:pt x="17943" y="31897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245" name="Google Shape;245;p19"/>
            <p:cNvGrpSpPr/>
            <p:nvPr/>
          </p:nvGrpSpPr>
          <p:grpSpPr>
            <a:xfrm>
              <a:off x="521271" y="1504163"/>
              <a:ext cx="2280270" cy="950762"/>
              <a:chOff x="521271" y="1504163"/>
              <a:chExt cx="2280270" cy="950762"/>
            </a:xfrm>
          </p:grpSpPr>
          <p:sp>
            <p:nvSpPr>
              <p:cNvPr id="246" name="Google Shape;246;p19"/>
              <p:cNvSpPr txBox="1"/>
              <p:nvPr/>
            </p:nvSpPr>
            <p:spPr>
              <a:xfrm>
                <a:off x="521271" y="1504163"/>
                <a:ext cx="2280270" cy="29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chemeClr val="accent2"/>
                    </a:solidFill>
                    <a:latin typeface="Barlow Condensed" panose="00000506000000000000" pitchFamily="2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Longueur de la frontière</a:t>
                </a:r>
                <a:endParaRPr sz="1800" b="1" dirty="0">
                  <a:solidFill>
                    <a:schemeClr val="accent2"/>
                  </a:solidFill>
                  <a:latin typeface="Barlow Condensed" panose="00000506000000000000" pitchFamily="2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47" name="Google Shape;247;p19"/>
              <p:cNvSpPr txBox="1"/>
              <p:nvPr/>
            </p:nvSpPr>
            <p:spPr>
              <a:xfrm>
                <a:off x="521322" y="1755925"/>
                <a:ext cx="2142300" cy="6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325 125m</a:t>
                </a:r>
                <a:endParaRPr sz="1800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</p:grpSp>
      <p:grpSp>
        <p:nvGrpSpPr>
          <p:cNvPr id="248" name="Google Shape;248;p19"/>
          <p:cNvGrpSpPr/>
          <p:nvPr/>
        </p:nvGrpSpPr>
        <p:grpSpPr>
          <a:xfrm>
            <a:off x="6090159" y="1793243"/>
            <a:ext cx="2526861" cy="3350245"/>
            <a:chOff x="6090159" y="1793243"/>
            <a:chExt cx="2526861" cy="3350245"/>
          </a:xfrm>
        </p:grpSpPr>
        <p:grpSp>
          <p:nvGrpSpPr>
            <p:cNvPr id="249" name="Google Shape;249;p19"/>
            <p:cNvGrpSpPr/>
            <p:nvPr/>
          </p:nvGrpSpPr>
          <p:grpSpPr>
            <a:xfrm>
              <a:off x="6090159" y="3208107"/>
              <a:ext cx="2336070" cy="1935381"/>
              <a:chOff x="6090159" y="3208107"/>
              <a:chExt cx="2336070" cy="1935381"/>
            </a:xfrm>
          </p:grpSpPr>
          <p:cxnSp>
            <p:nvCxnSpPr>
              <p:cNvPr id="250" name="Google Shape;250;p19"/>
              <p:cNvCxnSpPr/>
              <p:nvPr/>
            </p:nvCxnSpPr>
            <p:spPr>
              <a:xfrm>
                <a:off x="7545869" y="3208107"/>
                <a:ext cx="0" cy="1223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1" name="Google Shape;251;p19"/>
              <p:cNvSpPr/>
              <p:nvPr/>
            </p:nvSpPr>
            <p:spPr>
              <a:xfrm>
                <a:off x="6090159" y="4084137"/>
                <a:ext cx="2336070" cy="1059352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28635" extrusionOk="0">
                    <a:moveTo>
                      <a:pt x="48757" y="28635"/>
                    </a:moveTo>
                    <a:lnTo>
                      <a:pt x="30481" y="0"/>
                    </a:lnTo>
                    <a:lnTo>
                      <a:pt x="1" y="286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7550532" y="4084137"/>
                <a:ext cx="875697" cy="1059352"/>
              </a:xfrm>
              <a:custGeom>
                <a:avLst/>
                <a:gdLst/>
                <a:ahLst/>
                <a:cxnLst/>
                <a:rect l="l" t="t" r="r" b="b"/>
                <a:pathLst>
                  <a:path w="18277" h="28635" extrusionOk="0">
                    <a:moveTo>
                      <a:pt x="18277" y="28635"/>
                    </a:moveTo>
                    <a:lnTo>
                      <a:pt x="1" y="0"/>
                    </a:lnTo>
                    <a:lnTo>
                      <a:pt x="9442" y="2863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" name="Google Shape;253;p19"/>
            <p:cNvGrpSpPr/>
            <p:nvPr/>
          </p:nvGrpSpPr>
          <p:grpSpPr>
            <a:xfrm>
              <a:off x="6474720" y="1793243"/>
              <a:ext cx="2142300" cy="1388594"/>
              <a:chOff x="6474720" y="1793243"/>
              <a:chExt cx="2142300" cy="1388594"/>
            </a:xfrm>
          </p:grpSpPr>
          <p:sp>
            <p:nvSpPr>
              <p:cNvPr id="254" name="Google Shape;254;p19"/>
              <p:cNvSpPr txBox="1"/>
              <p:nvPr/>
            </p:nvSpPr>
            <p:spPr>
              <a:xfrm>
                <a:off x="6643033" y="1793243"/>
                <a:ext cx="1973985" cy="7339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chemeClr val="accent5"/>
                    </a:solidFill>
                    <a:latin typeface="Barlow Condensed" panose="00000506000000000000" pitchFamily="2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Nombre de communes du territoire</a:t>
                </a:r>
                <a:endParaRPr sz="1800" b="1" dirty="0">
                  <a:solidFill>
                    <a:schemeClr val="accent5"/>
                  </a:solidFill>
                  <a:latin typeface="Barlow Condensed" panose="00000506000000000000" pitchFamily="2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55" name="Google Shape;255;p19"/>
              <p:cNvSpPr txBox="1"/>
              <p:nvPr/>
            </p:nvSpPr>
            <p:spPr>
              <a:xfrm>
                <a:off x="6474720" y="2482837"/>
                <a:ext cx="2142300" cy="6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1 149</a:t>
                </a:r>
                <a:endParaRPr sz="1800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4998080" y="512172"/>
            <a:ext cx="4000500" cy="1285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>
                <a:solidFill>
                  <a:schemeClr val="accent2"/>
                </a:solidFill>
                <a:latin typeface="Barlow" panose="00000500000000000000" pitchFamily="2" charset="0"/>
              </a:rPr>
              <a:t>Un territoire réparti assez équitablement entre l'Italie et la France</a:t>
            </a:r>
            <a:endParaRPr i="1" dirty="0">
              <a:solidFill>
                <a:schemeClr val="accent2"/>
              </a:solidFill>
              <a:latin typeface="Barlow" panose="00000500000000000000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5F3FB67-4777-4508-A6FE-1848B8CF7C42}"/>
              </a:ext>
            </a:extLst>
          </p:cNvPr>
          <p:cNvGrpSpPr/>
          <p:nvPr/>
        </p:nvGrpSpPr>
        <p:grpSpPr>
          <a:xfrm>
            <a:off x="-730532" y="133350"/>
            <a:ext cx="6868636" cy="4876800"/>
            <a:chOff x="2799314" y="266700"/>
            <a:chExt cx="6868636" cy="4876800"/>
          </a:xfrm>
          <a:solidFill>
            <a:schemeClr val="accent2"/>
          </a:solidFill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4" name="Graphique 3">
                  <a:extLst>
                    <a:ext uri="{FF2B5EF4-FFF2-40B4-BE49-F238E27FC236}">
                      <a16:creationId xmlns:a16="http://schemas.microsoft.com/office/drawing/2014/main" id="{DF1B96D9-6BC2-474D-8B81-10FF0235BBE3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840910743"/>
                    </p:ext>
                  </p:extLst>
                </p:nvPr>
              </p:nvGraphicFramePr>
              <p:xfrm>
                <a:off x="2799314" y="266700"/>
                <a:ext cx="6868636" cy="487680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 xmlns="">
            <p:pic>
              <p:nvPicPr>
                <p:cNvPr id="4" name="Graphique 3">
                  <a:extLst>
                    <a:ext uri="{FF2B5EF4-FFF2-40B4-BE49-F238E27FC236}">
                      <a16:creationId xmlns:a16="http://schemas.microsoft.com/office/drawing/2014/main" id="{DF1B96D9-6BC2-474D-8B81-10FF0235BBE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730532" y="133350"/>
                  <a:ext cx="6868636" cy="48768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ACE42812-6F9F-4E75-98CB-BDD950DED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9809" y="2201276"/>
              <a:ext cx="1007645" cy="1007645"/>
            </a:xfrm>
            <a:prstGeom prst="rect">
              <a:avLst/>
            </a:prstGeom>
            <a:grpFill/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2A64B56-A80B-4155-B0B2-4E30D6F20C54}"/>
              </a:ext>
            </a:extLst>
          </p:cNvPr>
          <p:cNvGrpSpPr/>
          <p:nvPr/>
        </p:nvGrpSpPr>
        <p:grpSpPr>
          <a:xfrm>
            <a:off x="7626175" y="3758338"/>
            <a:ext cx="1290160" cy="277000"/>
            <a:chOff x="7617032" y="3124576"/>
            <a:chExt cx="1290160" cy="213135"/>
          </a:xfrm>
        </p:grpSpPr>
        <p:sp>
          <p:nvSpPr>
            <p:cNvPr id="5" name="Organigramme : Connecteur page suivante 4">
              <a:extLst>
                <a:ext uri="{FF2B5EF4-FFF2-40B4-BE49-F238E27FC236}">
                  <a16:creationId xmlns:a16="http://schemas.microsoft.com/office/drawing/2014/main" id="{9D20B927-310E-48FA-A209-7F58C9E7F51A}"/>
                </a:ext>
              </a:extLst>
            </p:cNvPr>
            <p:cNvSpPr/>
            <p:nvPr/>
          </p:nvSpPr>
          <p:spPr>
            <a:xfrm rot="5400000">
              <a:off x="8156196" y="2586063"/>
              <a:ext cx="211831" cy="1290160"/>
            </a:xfrm>
            <a:prstGeom prst="flowChartOffpageConnecto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C1B0D58-F224-425A-ACB5-4A6565A656E1}"/>
                </a:ext>
              </a:extLst>
            </p:cNvPr>
            <p:cNvSpPr txBox="1"/>
            <p:nvPr/>
          </p:nvSpPr>
          <p:spPr>
            <a:xfrm>
              <a:off x="8026260" y="3124576"/>
              <a:ext cx="880932" cy="21313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14 884 km²</a:t>
              </a:r>
              <a:endParaRPr lang="fr-FR" sz="1200" i="1" dirty="0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37F921C-3A5B-4D73-AB77-A06F98CAF90D}"/>
              </a:ext>
            </a:extLst>
          </p:cNvPr>
          <p:cNvSpPr txBox="1"/>
          <p:nvPr/>
        </p:nvSpPr>
        <p:spPr>
          <a:xfrm>
            <a:off x="4986772" y="3611640"/>
            <a:ext cx="2630766" cy="45012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1965A4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46,7 % côté italien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E78FF7-1D73-45F6-917F-065BD3A92699}"/>
              </a:ext>
            </a:extLst>
          </p:cNvPr>
          <p:cNvSpPr txBox="1"/>
          <p:nvPr/>
        </p:nvSpPr>
        <p:spPr>
          <a:xfrm>
            <a:off x="4986772" y="3082670"/>
            <a:ext cx="2630766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90C148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53,29% côté français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FD894D-43FE-4098-BE63-990B058D79F4}"/>
              </a:ext>
            </a:extLst>
          </p:cNvPr>
          <p:cNvSpPr txBox="1"/>
          <p:nvPr/>
        </p:nvSpPr>
        <p:spPr>
          <a:xfrm>
            <a:off x="4986772" y="4140609"/>
            <a:ext cx="2702034" cy="45012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0,01 % côté monégasque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D5B6326-EC84-4493-B2A4-1ED610239805}"/>
              </a:ext>
            </a:extLst>
          </p:cNvPr>
          <p:cNvSpPr txBox="1"/>
          <p:nvPr/>
        </p:nvSpPr>
        <p:spPr>
          <a:xfrm>
            <a:off x="6353250" y="2346689"/>
            <a:ext cx="1290161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31 873 km²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4384498-7469-4EBE-BB6F-5DC32C66CB6E}"/>
              </a:ext>
            </a:extLst>
          </p:cNvPr>
          <p:cNvGrpSpPr/>
          <p:nvPr/>
        </p:nvGrpSpPr>
        <p:grpSpPr>
          <a:xfrm>
            <a:off x="7626175" y="3221567"/>
            <a:ext cx="1290160" cy="277000"/>
            <a:chOff x="7617032" y="3124576"/>
            <a:chExt cx="1290160" cy="213135"/>
          </a:xfrm>
        </p:grpSpPr>
        <p:sp>
          <p:nvSpPr>
            <p:cNvPr id="22" name="Organigramme : Connecteur page suivante 21">
              <a:extLst>
                <a:ext uri="{FF2B5EF4-FFF2-40B4-BE49-F238E27FC236}">
                  <a16:creationId xmlns:a16="http://schemas.microsoft.com/office/drawing/2014/main" id="{67CAA413-EFF6-4E5E-81B7-86747C122AF4}"/>
                </a:ext>
              </a:extLst>
            </p:cNvPr>
            <p:cNvSpPr/>
            <p:nvPr/>
          </p:nvSpPr>
          <p:spPr>
            <a:xfrm rot="5400000">
              <a:off x="8156196" y="2586063"/>
              <a:ext cx="211832" cy="1290160"/>
            </a:xfrm>
            <a:prstGeom prst="flowChartOffpageConnec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FE67103-BF1A-4A17-AA93-14B1A1204086}"/>
                </a:ext>
              </a:extLst>
            </p:cNvPr>
            <p:cNvSpPr txBox="1"/>
            <p:nvPr/>
          </p:nvSpPr>
          <p:spPr>
            <a:xfrm>
              <a:off x="8026260" y="3124576"/>
              <a:ext cx="880932" cy="21313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16 986 km²</a:t>
              </a:r>
              <a:endParaRPr lang="fr-FR" sz="1200" i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86CE78D-CD28-4965-A21E-57697EB9EE63}"/>
              </a:ext>
            </a:extLst>
          </p:cNvPr>
          <p:cNvGrpSpPr/>
          <p:nvPr/>
        </p:nvGrpSpPr>
        <p:grpSpPr>
          <a:xfrm>
            <a:off x="7626175" y="4295109"/>
            <a:ext cx="1290160" cy="277000"/>
            <a:chOff x="7617032" y="3124576"/>
            <a:chExt cx="1290160" cy="213135"/>
          </a:xfrm>
        </p:grpSpPr>
        <p:sp>
          <p:nvSpPr>
            <p:cNvPr id="27" name="Organigramme : Connecteur page suivante 26">
              <a:extLst>
                <a:ext uri="{FF2B5EF4-FFF2-40B4-BE49-F238E27FC236}">
                  <a16:creationId xmlns:a16="http://schemas.microsoft.com/office/drawing/2014/main" id="{2207EC79-847D-4595-B90A-F93C983751BF}"/>
                </a:ext>
              </a:extLst>
            </p:cNvPr>
            <p:cNvSpPr/>
            <p:nvPr/>
          </p:nvSpPr>
          <p:spPr>
            <a:xfrm rot="5400000">
              <a:off x="8156196" y="2586063"/>
              <a:ext cx="211832" cy="1290160"/>
            </a:xfrm>
            <a:prstGeom prst="flowChartOffpageConnec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03D2E97-5685-4E23-AAB5-073FFBA0B266}"/>
                </a:ext>
              </a:extLst>
            </p:cNvPr>
            <p:cNvSpPr txBox="1"/>
            <p:nvPr/>
          </p:nvSpPr>
          <p:spPr>
            <a:xfrm>
              <a:off x="8026260" y="3124576"/>
              <a:ext cx="880932" cy="21313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2 km²</a:t>
              </a:r>
              <a:endParaRPr lang="fr-FR" sz="1200" i="1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3BD9C38-81F8-48EB-B68F-EF57B18A90C6}"/>
              </a:ext>
            </a:extLst>
          </p:cNvPr>
          <p:cNvSpPr/>
          <p:nvPr/>
        </p:nvSpPr>
        <p:spPr>
          <a:xfrm>
            <a:off x="2678364" y="211511"/>
            <a:ext cx="45719" cy="863999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C208DA-CDAF-4508-9C3B-54DCA609B58F}"/>
              </a:ext>
            </a:extLst>
          </p:cNvPr>
          <p:cNvSpPr/>
          <p:nvPr/>
        </p:nvSpPr>
        <p:spPr>
          <a:xfrm>
            <a:off x="2678363" y="1697831"/>
            <a:ext cx="45719" cy="79229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72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Graphique 6">
                <a:extLst>
                  <a:ext uri="{FF2B5EF4-FFF2-40B4-BE49-F238E27FC236}">
                    <a16:creationId xmlns:a16="http://schemas.microsoft.com/office/drawing/2014/main" id="{028ACB29-5F7F-493E-891A-7A61FA1742F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13626290"/>
                  </p:ext>
                </p:extLst>
              </p:nvPr>
            </p:nvGraphicFramePr>
            <p:xfrm>
              <a:off x="3057250" y="200023"/>
              <a:ext cx="7238998" cy="474344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028ACB29-5F7F-493E-891A-7A61FA1742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57250" y="200023"/>
                <a:ext cx="7238998" cy="4743449"/>
              </a:xfrm>
              <a:prstGeom prst="rect">
                <a:avLst/>
              </a:prstGeom>
            </p:spPr>
          </p:pic>
        </mc:Fallback>
      </mc:AlternateContent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223707" y="3549033"/>
            <a:ext cx="4000500" cy="1285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>
                <a:solidFill>
                  <a:schemeClr val="accent2"/>
                </a:solidFill>
                <a:latin typeface="Barlow" panose="00000500000000000000" pitchFamily="2" charset="0"/>
              </a:rPr>
              <a:t>Une population plus importante sur le versant italien</a:t>
            </a:r>
            <a:endParaRPr i="1" dirty="0">
              <a:solidFill>
                <a:schemeClr val="accent2"/>
              </a:solidFill>
              <a:latin typeface="Barlow" panose="00000500000000000000" pitchFamily="2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ACE42812-6F9F-4E75-98CB-BDD950DED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630" y="2122678"/>
            <a:ext cx="1007645" cy="10076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E573838-2F67-4A38-A3D8-28D073B036C1}"/>
              </a:ext>
            </a:extLst>
          </p:cNvPr>
          <p:cNvSpPr txBox="1"/>
          <p:nvPr/>
        </p:nvSpPr>
        <p:spPr>
          <a:xfrm rot="5400000">
            <a:off x="6109922" y="1540961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Barlow" panose="00000500000000000000" pitchFamily="2" charset="0"/>
              </a:rPr>
              <a:t>MONACO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F7D1FA4-B261-440C-81CD-87845756A0E4}"/>
              </a:ext>
            </a:extLst>
          </p:cNvPr>
          <p:cNvGrpSpPr/>
          <p:nvPr/>
        </p:nvGrpSpPr>
        <p:grpSpPr>
          <a:xfrm>
            <a:off x="2522629" y="1069692"/>
            <a:ext cx="1701578" cy="330367"/>
            <a:chOff x="7617032" y="3125227"/>
            <a:chExt cx="1290160" cy="211832"/>
          </a:xfrm>
        </p:grpSpPr>
        <p:sp>
          <p:nvSpPr>
            <p:cNvPr id="10" name="Organigramme : Connecteur page suivante 9">
              <a:extLst>
                <a:ext uri="{FF2B5EF4-FFF2-40B4-BE49-F238E27FC236}">
                  <a16:creationId xmlns:a16="http://schemas.microsoft.com/office/drawing/2014/main" id="{69879C6E-BF6A-4E8F-8190-B4E4E3EC82E8}"/>
                </a:ext>
              </a:extLst>
            </p:cNvPr>
            <p:cNvSpPr/>
            <p:nvPr/>
          </p:nvSpPr>
          <p:spPr>
            <a:xfrm rot="5400000">
              <a:off x="8156196" y="2586063"/>
              <a:ext cx="211832" cy="1290160"/>
            </a:xfrm>
            <a:prstGeom prst="flowChartOffpageConnec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D979917-FA56-45E3-A7CC-32A0F77B8791}"/>
                </a:ext>
              </a:extLst>
            </p:cNvPr>
            <p:cNvSpPr txBox="1"/>
            <p:nvPr/>
          </p:nvSpPr>
          <p:spPr>
            <a:xfrm>
              <a:off x="8026260" y="3142337"/>
              <a:ext cx="880932" cy="17761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fr-FR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1 410 994 hab.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98F49D1A-8066-4362-AEE4-B2800DAC229B}"/>
              </a:ext>
            </a:extLst>
          </p:cNvPr>
          <p:cNvSpPr txBox="1"/>
          <p:nvPr/>
        </p:nvSpPr>
        <p:spPr>
          <a:xfrm>
            <a:off x="142543" y="951529"/>
            <a:ext cx="2464201" cy="4501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chemeClr val="accent3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32 % côté français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D17B93-D780-49E8-AB08-8B36E0CE9F5D}"/>
              </a:ext>
            </a:extLst>
          </p:cNvPr>
          <p:cNvSpPr txBox="1"/>
          <p:nvPr/>
        </p:nvSpPr>
        <p:spPr>
          <a:xfrm>
            <a:off x="142543" y="422559"/>
            <a:ext cx="2464200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chemeClr val="accent1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67% côté italien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38E308-B797-4082-BB2A-7028A0067797}"/>
              </a:ext>
            </a:extLst>
          </p:cNvPr>
          <p:cNvSpPr txBox="1"/>
          <p:nvPr/>
        </p:nvSpPr>
        <p:spPr>
          <a:xfrm>
            <a:off x="142543" y="1480498"/>
            <a:ext cx="2479040" cy="4501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1 % côté monégasque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2F69231-ACA6-41B2-B0E6-FE9523EF5EED}"/>
              </a:ext>
            </a:extLst>
          </p:cNvPr>
          <p:cNvGrpSpPr/>
          <p:nvPr/>
        </p:nvGrpSpPr>
        <p:grpSpPr>
          <a:xfrm>
            <a:off x="2522629" y="534471"/>
            <a:ext cx="1701578" cy="330367"/>
            <a:chOff x="7617032" y="3125227"/>
            <a:chExt cx="1290160" cy="211832"/>
          </a:xfrm>
        </p:grpSpPr>
        <p:sp>
          <p:nvSpPr>
            <p:cNvPr id="16" name="Organigramme : Connecteur page suivante 15">
              <a:extLst>
                <a:ext uri="{FF2B5EF4-FFF2-40B4-BE49-F238E27FC236}">
                  <a16:creationId xmlns:a16="http://schemas.microsoft.com/office/drawing/2014/main" id="{13D04B7E-4A62-4FF0-95D0-D4168315D563}"/>
                </a:ext>
              </a:extLst>
            </p:cNvPr>
            <p:cNvSpPr/>
            <p:nvPr/>
          </p:nvSpPr>
          <p:spPr>
            <a:xfrm rot="5400000">
              <a:off x="8156196" y="2586063"/>
              <a:ext cx="211832" cy="1290160"/>
            </a:xfrm>
            <a:prstGeom prst="flowChartOffpageConnecto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8A231CB-57D1-420A-918D-7964BE228F37}"/>
                </a:ext>
              </a:extLst>
            </p:cNvPr>
            <p:cNvSpPr txBox="1"/>
            <p:nvPr/>
          </p:nvSpPr>
          <p:spPr>
            <a:xfrm>
              <a:off x="8026260" y="3142337"/>
              <a:ext cx="880932" cy="17761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0" rtl="0">
                <a:spcBef>
                  <a:spcPts val="0"/>
                </a:spcBef>
                <a:spcAft>
                  <a:spcPts val="0"/>
                </a:spcAft>
              </a:pPr>
              <a:r>
                <a:rPr lang="en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3 009 674 hab.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9683BC-3DEB-4ABC-8027-CDC6A92944BF}"/>
              </a:ext>
            </a:extLst>
          </p:cNvPr>
          <p:cNvGrpSpPr/>
          <p:nvPr/>
        </p:nvGrpSpPr>
        <p:grpSpPr>
          <a:xfrm>
            <a:off x="2522629" y="1604913"/>
            <a:ext cx="1701578" cy="330367"/>
            <a:chOff x="7617032" y="3125227"/>
            <a:chExt cx="1290160" cy="211832"/>
          </a:xfrm>
        </p:grpSpPr>
        <p:sp>
          <p:nvSpPr>
            <p:cNvPr id="19" name="Organigramme : Connecteur page suivante 18">
              <a:extLst>
                <a:ext uri="{FF2B5EF4-FFF2-40B4-BE49-F238E27FC236}">
                  <a16:creationId xmlns:a16="http://schemas.microsoft.com/office/drawing/2014/main" id="{32D326A6-7891-4EB7-B9BF-C1E34C971914}"/>
                </a:ext>
              </a:extLst>
            </p:cNvPr>
            <p:cNvSpPr/>
            <p:nvPr/>
          </p:nvSpPr>
          <p:spPr>
            <a:xfrm rot="5400000">
              <a:off x="8156196" y="2586063"/>
              <a:ext cx="211832" cy="1290160"/>
            </a:xfrm>
            <a:prstGeom prst="flowChartOffpageConnec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86A4D44-4574-4C05-963B-5A32CAA28585}"/>
                </a:ext>
              </a:extLst>
            </p:cNvPr>
            <p:cNvSpPr txBox="1"/>
            <p:nvPr/>
          </p:nvSpPr>
          <p:spPr>
            <a:xfrm>
              <a:off x="8026260" y="3142337"/>
              <a:ext cx="880932" cy="17761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fr-FR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38 367 hab.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F7CD6B7D-A6CE-4466-9BC9-44BBB93F13EA}"/>
              </a:ext>
            </a:extLst>
          </p:cNvPr>
          <p:cNvSpPr txBox="1"/>
          <p:nvPr/>
        </p:nvSpPr>
        <p:spPr>
          <a:xfrm>
            <a:off x="991857" y="2387084"/>
            <a:ext cx="246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4 459 035 habitants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8" name="Graphique 27">
                <a:extLst>
                  <a:ext uri="{FF2B5EF4-FFF2-40B4-BE49-F238E27FC236}">
                    <a16:creationId xmlns:a16="http://schemas.microsoft.com/office/drawing/2014/main" id="{13182F1D-4133-447A-A046-8C616CCD758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58644166"/>
                  </p:ext>
                </p:extLst>
              </p:nvPr>
            </p:nvGraphicFramePr>
            <p:xfrm>
              <a:off x="3528119" y="124238"/>
              <a:ext cx="6297260" cy="489501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28" name="Graphique 27">
                <a:extLst>
                  <a:ext uri="{FF2B5EF4-FFF2-40B4-BE49-F238E27FC236}">
                    <a16:creationId xmlns:a16="http://schemas.microsoft.com/office/drawing/2014/main" id="{13182F1D-4133-447A-A046-8C616CCD75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8119" y="124238"/>
                <a:ext cx="6297260" cy="4895017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6E2FFF77-D75E-42B5-9C4F-3E5F8E5AE2D8}"/>
              </a:ext>
            </a:extLst>
          </p:cNvPr>
          <p:cNvSpPr txBox="1"/>
          <p:nvPr/>
        </p:nvSpPr>
        <p:spPr>
          <a:xfrm rot="5400000">
            <a:off x="6113460" y="1555137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Barlow" panose="00000500000000000000" pitchFamily="2" charset="0"/>
              </a:rPr>
              <a:t>MONACO</a:t>
            </a:r>
          </a:p>
        </p:txBody>
      </p:sp>
    </p:spTree>
    <p:extLst>
      <p:ext uri="{BB962C8B-B14F-4D97-AF65-F5344CB8AC3E}">
        <p14:creationId xmlns:p14="http://schemas.microsoft.com/office/powerpoint/2010/main" val="619546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4EAB0431-1902-40A7-8830-5CF8EED274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6852889"/>
              </p:ext>
            </p:extLst>
          </p:nvPr>
        </p:nvGraphicFramePr>
        <p:xfrm>
          <a:off x="105327" y="143933"/>
          <a:ext cx="4078502" cy="474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4880561" y="2138642"/>
            <a:ext cx="4000500" cy="1285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>
                <a:solidFill>
                  <a:schemeClr val="accent2"/>
                </a:solidFill>
                <a:latin typeface="Barlow" panose="00000500000000000000" pitchFamily="2" charset="0"/>
              </a:rPr>
              <a:t>Un versant monégasque très densément peuplé</a:t>
            </a:r>
            <a:endParaRPr i="1" dirty="0">
              <a:solidFill>
                <a:schemeClr val="accent2"/>
              </a:solidFill>
              <a:latin typeface="Barlow" panose="00000500000000000000" pitchFamily="2" charset="0"/>
            </a:endParaRPr>
          </a:p>
        </p:txBody>
      </p:sp>
      <p:sp>
        <p:nvSpPr>
          <p:cNvPr id="6" name="Google Shape;247;p19">
            <a:extLst>
              <a:ext uri="{FF2B5EF4-FFF2-40B4-BE49-F238E27FC236}">
                <a16:creationId xmlns:a16="http://schemas.microsoft.com/office/drawing/2014/main" id="{2F9DD713-C048-49CA-9FCF-94AC44CEB52D}"/>
              </a:ext>
            </a:extLst>
          </p:cNvPr>
          <p:cNvSpPr txBox="1"/>
          <p:nvPr/>
        </p:nvSpPr>
        <p:spPr>
          <a:xfrm>
            <a:off x="4880562" y="3214688"/>
            <a:ext cx="4000499" cy="163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139,9 hab./km²</a:t>
            </a:r>
          </a:p>
          <a:p>
            <a:pPr algn="ctr"/>
            <a:endParaRPr lang="fr-FR" sz="1800" b="1" dirty="0">
              <a:solidFill>
                <a:srgbClr val="00B0F0"/>
              </a:solidFill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  <a:p>
            <a:r>
              <a:rPr lang="fr-FR" sz="1800" b="1" dirty="0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19 183,5 hab./km² côté monégasque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1965A4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202,2 </a:t>
            </a:r>
            <a:r>
              <a:rPr lang="fr-FR" sz="1800" b="1" dirty="0">
                <a:solidFill>
                  <a:srgbClr val="1965A4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hab./km² </a:t>
            </a:r>
            <a:r>
              <a:rPr lang="en" sz="1800" b="1" dirty="0">
                <a:solidFill>
                  <a:srgbClr val="1965A4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côté italien</a:t>
            </a:r>
          </a:p>
          <a:p>
            <a:r>
              <a:rPr lang="en" sz="1800" b="1" dirty="0">
                <a:solidFill>
                  <a:srgbClr val="90C148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83,1 </a:t>
            </a:r>
            <a:r>
              <a:rPr lang="fr-FR" sz="1800" b="1" dirty="0">
                <a:solidFill>
                  <a:srgbClr val="90C148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hab./km² </a:t>
            </a:r>
            <a:r>
              <a:rPr lang="en" sz="1800" b="1" dirty="0">
                <a:solidFill>
                  <a:srgbClr val="90C148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côté français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19C978-F947-40FD-80B1-703FA1B40FEF}"/>
              </a:ext>
            </a:extLst>
          </p:cNvPr>
          <p:cNvSpPr/>
          <p:nvPr/>
        </p:nvSpPr>
        <p:spPr>
          <a:xfrm>
            <a:off x="4880562" y="102388"/>
            <a:ext cx="4000499" cy="222089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B2DE1B2C-E606-4320-A6CF-A86A193BEC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5275164"/>
              </p:ext>
            </p:extLst>
          </p:nvPr>
        </p:nvGraphicFramePr>
        <p:xfrm>
          <a:off x="4875980" y="106097"/>
          <a:ext cx="4009662" cy="2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4080E3B0-7377-45FD-AB5D-DF42534939F5}"/>
              </a:ext>
            </a:extLst>
          </p:cNvPr>
          <p:cNvSpPr txBox="1"/>
          <p:nvPr/>
        </p:nvSpPr>
        <p:spPr>
          <a:xfrm>
            <a:off x="5397345" y="2039360"/>
            <a:ext cx="78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VL Rodina" panose="00000500000000000000" pitchFamily="50" charset="0"/>
              </a:rPr>
              <a:t>ITALIE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A678944-7620-48B9-A045-98002AE63346}"/>
              </a:ext>
            </a:extLst>
          </p:cNvPr>
          <p:cNvSpPr txBox="1"/>
          <p:nvPr/>
        </p:nvSpPr>
        <p:spPr>
          <a:xfrm>
            <a:off x="6733169" y="2039360"/>
            <a:ext cx="78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VL Rodina" panose="00000500000000000000" pitchFamily="50" charset="0"/>
              </a:rPr>
              <a:t>FRANCE</a:t>
            </a:r>
            <a:endParaRPr lang="fr-FR" sz="900" b="1" dirty="0">
              <a:ln w="12700">
                <a:solidFill>
                  <a:schemeClr val="accent4">
                    <a:lumMod val="50000"/>
                  </a:schemeClr>
                </a:solidFill>
              </a:ln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VL Rodi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11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238103" y="1928813"/>
            <a:ext cx="4000500" cy="1285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>
                <a:solidFill>
                  <a:schemeClr val="accent2"/>
                </a:solidFill>
                <a:latin typeface="Barlow" panose="00000500000000000000" pitchFamily="2" charset="0"/>
              </a:rPr>
              <a:t>Un nombre de communes plus important côté italien</a:t>
            </a:r>
            <a:endParaRPr i="1" dirty="0">
              <a:solidFill>
                <a:schemeClr val="accent2"/>
              </a:solidFill>
              <a:latin typeface="Barlow" panose="00000500000000000000" pitchFamily="2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ACE42812-6F9F-4E75-98CB-BDD950DE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826" y="2122678"/>
            <a:ext cx="1007645" cy="1007645"/>
          </a:xfrm>
          <a:prstGeom prst="rect">
            <a:avLst/>
          </a:prstGeom>
        </p:spPr>
      </p:pic>
      <p:sp>
        <p:nvSpPr>
          <p:cNvPr id="6" name="Google Shape;247;p19">
            <a:extLst>
              <a:ext uri="{FF2B5EF4-FFF2-40B4-BE49-F238E27FC236}">
                <a16:creationId xmlns:a16="http://schemas.microsoft.com/office/drawing/2014/main" id="{2F9DD713-C048-49CA-9FCF-94AC44CEB52D}"/>
              </a:ext>
            </a:extLst>
          </p:cNvPr>
          <p:cNvSpPr txBox="1"/>
          <p:nvPr/>
        </p:nvSpPr>
        <p:spPr>
          <a:xfrm>
            <a:off x="557131" y="3577365"/>
            <a:ext cx="3362445" cy="1103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1 149 communes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endParaRPr lang="en" sz="1800" b="1" dirty="0"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1965A4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625 communes côté italien</a:t>
            </a:r>
          </a:p>
          <a:p>
            <a:r>
              <a:rPr lang="en" sz="1800" b="1" dirty="0">
                <a:solidFill>
                  <a:srgbClr val="90C148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523 communes côté français</a:t>
            </a:r>
          </a:p>
          <a:p>
            <a:r>
              <a:rPr lang="fr-FR" sz="1800" b="1" dirty="0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1 commune côté monégasque</a:t>
            </a:r>
          </a:p>
          <a:p>
            <a:endParaRPr lang="en" sz="1800" b="1" dirty="0">
              <a:solidFill>
                <a:srgbClr val="90C148"/>
              </a:solidFill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0040D2-8DA0-419A-8D48-4675967AAA02}"/>
              </a:ext>
            </a:extLst>
          </p:cNvPr>
          <p:cNvSpPr txBox="1"/>
          <p:nvPr/>
        </p:nvSpPr>
        <p:spPr>
          <a:xfrm rot="5400000">
            <a:off x="6109922" y="1540961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MONACO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Graphique 6">
                <a:extLst>
                  <a:ext uri="{FF2B5EF4-FFF2-40B4-BE49-F238E27FC236}">
                    <a16:creationId xmlns:a16="http://schemas.microsoft.com/office/drawing/2014/main" id="{D4CAC8E8-A9FC-4EBA-9296-2FE3AF114D1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365049058"/>
                  </p:ext>
                </p:extLst>
              </p:nvPr>
            </p:nvGraphicFramePr>
            <p:xfrm>
              <a:off x="4030560" y="330900"/>
              <a:ext cx="5196173" cy="44816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D4CAC8E8-A9FC-4EBA-9296-2FE3AF114D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0560" y="330900"/>
                <a:ext cx="5196173" cy="44816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6409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riangle Infographics by Slidesgo">
  <a:themeElements>
    <a:clrScheme name="Personnalisé 2">
      <a:dk1>
        <a:srgbClr val="0E3A5E"/>
      </a:dk1>
      <a:lt1>
        <a:srgbClr val="FFFFFF"/>
      </a:lt1>
      <a:dk2>
        <a:srgbClr val="354918"/>
      </a:dk2>
      <a:lt2>
        <a:srgbClr val="F4F4F4"/>
      </a:lt2>
      <a:accent1>
        <a:srgbClr val="1965A4"/>
      </a:accent1>
      <a:accent2>
        <a:srgbClr val="30AAE0"/>
      </a:accent2>
      <a:accent3>
        <a:srgbClr val="90C148"/>
      </a:accent3>
      <a:accent4>
        <a:srgbClr val="6B9232"/>
      </a:accent4>
      <a:accent5>
        <a:srgbClr val="0E3A5E"/>
      </a:accent5>
      <a:accent6>
        <a:srgbClr val="76B6EA"/>
      </a:accent6>
      <a:hlink>
        <a:srgbClr val="90C148"/>
      </a:hlink>
      <a:folHlink>
        <a:srgbClr val="30AA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</TotalTime>
  <Words>1155</Words>
  <Application>Microsoft Office PowerPoint</Application>
  <PresentationFormat>Affichage à l'écran (16:9)</PresentationFormat>
  <Paragraphs>145</Paragraphs>
  <Slides>18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Times New Roman</vt:lpstr>
      <vt:lpstr>Courier New</vt:lpstr>
      <vt:lpstr>Fira Sans</vt:lpstr>
      <vt:lpstr>Barlow condensed</vt:lpstr>
      <vt:lpstr>VL Rodina</vt:lpstr>
      <vt:lpstr>Fira Sans Extra Condensed Medium</vt:lpstr>
      <vt:lpstr>Barlow</vt:lpstr>
      <vt:lpstr>Arial</vt:lpstr>
      <vt:lpstr>Triangle Infographics by Slidesgo</vt:lpstr>
      <vt:lpstr>Portrait de territoire</vt:lpstr>
      <vt:lpstr>Partenariat du projet</vt:lpstr>
      <vt:lpstr>Observ’Alp : Un projet ALCOTRA</vt:lpstr>
      <vt:lpstr>4 Work packages du projet</vt:lpstr>
      <vt:lpstr>Le territoire Observ’Alp en quelques chiffres</vt:lpstr>
      <vt:lpstr>Un territoire réparti assez équitablement entre l'Italie et la France</vt:lpstr>
      <vt:lpstr>Une population plus importante sur le versant italien</vt:lpstr>
      <vt:lpstr>Un versant monégasque très densément peuplé</vt:lpstr>
      <vt:lpstr>Un nombre de communes plus important côté italien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Difficultés rencontrées dans la collecte de données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Triangle Infographics</dc:title>
  <dc:creator>Martina BENEDETTI-MARSHALL</dc:creator>
  <cp:lastModifiedBy>Martina BENEDETTI-MARSHALL</cp:lastModifiedBy>
  <cp:revision>150</cp:revision>
  <cp:lastPrinted>2024-11-21T16:26:28Z</cp:lastPrinted>
  <dcterms:modified xsi:type="dcterms:W3CDTF">2025-04-11T15:20:29Z</dcterms:modified>
</cp:coreProperties>
</file>